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59" r:id="rId2"/>
    <p:sldId id="360" r:id="rId3"/>
    <p:sldId id="347" r:id="rId4"/>
    <p:sldId id="350" r:id="rId5"/>
    <p:sldId id="358" r:id="rId6"/>
    <p:sldId id="349" r:id="rId7"/>
    <p:sldId id="353" r:id="rId8"/>
    <p:sldId id="361" r:id="rId9"/>
    <p:sldId id="362" r:id="rId10"/>
    <p:sldId id="357" r:id="rId11"/>
    <p:sldId id="336" r:id="rId12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0" autoAdjust="0"/>
    <p:restoredTop sz="94629" autoAdjust="0"/>
  </p:normalViewPr>
  <p:slideViewPr>
    <p:cSldViewPr>
      <p:cViewPr>
        <p:scale>
          <a:sx n="100" d="100"/>
          <a:sy n="100" d="100"/>
        </p:scale>
        <p:origin x="-141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7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4488869673787"/>
          <c:y val="0.0895173831081032"/>
          <c:w val="0.27552984308933"/>
          <c:h val="0.6880194210602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1997</c:v>
                </c:pt>
              </c:strCache>
            </c:strRef>
          </c:tx>
          <c:spPr>
            <a:solidFill>
              <a:srgbClr val="2D5EC1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Number of IDPs (millions)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17.0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Number of IDPs (millions)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28.8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Number of IDPs (millions)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33.30000000000001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7"/>
        <c:overlap val="-47"/>
        <c:axId val="2086428408"/>
        <c:axId val="2086431384"/>
      </c:barChart>
      <c:catAx>
        <c:axId val="2086428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86431384"/>
        <c:crosses val="autoZero"/>
        <c:auto val="1"/>
        <c:lblAlgn val="ctr"/>
        <c:lblOffset val="100"/>
        <c:noMultiLvlLbl val="0"/>
      </c:catAx>
      <c:valAx>
        <c:axId val="2086431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6428408"/>
        <c:crosses val="autoZero"/>
        <c:crossBetween val="between"/>
      </c:valAx>
      <c:spPr>
        <a:noFill/>
        <a:ln w="18827">
          <a:noFill/>
        </a:ln>
      </c:spPr>
    </c:plotArea>
    <c:legend>
      <c:legendPos val="r"/>
      <c:layout>
        <c:manualLayout>
          <c:xMode val="edge"/>
          <c:yMode val="edge"/>
          <c:x val="0.706860706860707"/>
          <c:y val="0.0792540792540792"/>
          <c:w val="0.245322245322245"/>
          <c:h val="0.3216783216783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33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603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2275" y="0"/>
            <a:ext cx="295603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687"/>
            <a:ext cx="2956033" cy="4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2275" y="9432687"/>
            <a:ext cx="2956033" cy="4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603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275" y="0"/>
            <a:ext cx="295603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4538"/>
            <a:ext cx="4967288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672" y="4717137"/>
            <a:ext cx="5456557" cy="446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687"/>
            <a:ext cx="2956033" cy="4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275" y="9432687"/>
            <a:ext cx="2956033" cy="4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91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BE" altLang="en-US" dirty="0" smtClean="0">
                <a:latin typeface="Arial" charset="0"/>
              </a:rPr>
              <a:t>In </a:t>
            </a:r>
            <a:r>
              <a:rPr lang="fr-BE" altLang="en-US" dirty="0" err="1" smtClean="0">
                <a:latin typeface="Arial" charset="0"/>
              </a:rPr>
              <a:t>end,the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Comprehensive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approach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is</a:t>
            </a:r>
            <a:r>
              <a:rPr lang="fr-BE" altLang="en-US" dirty="0" smtClean="0">
                <a:latin typeface="Arial" charset="0"/>
              </a:rPr>
              <a:t> about </a:t>
            </a:r>
            <a:r>
              <a:rPr lang="fr-BE" altLang="en-US" dirty="0" err="1" smtClean="0">
                <a:latin typeface="Arial" charset="0"/>
              </a:rPr>
              <a:t>using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what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we</a:t>
            </a:r>
            <a:r>
              <a:rPr lang="fr-BE" altLang="en-US" dirty="0" smtClean="0">
                <a:latin typeface="Arial" charset="0"/>
              </a:rPr>
              <a:t> have; </a:t>
            </a:r>
            <a:r>
              <a:rPr lang="fr-BE" altLang="en-US" dirty="0" err="1" smtClean="0">
                <a:latin typeface="Arial" charset="0"/>
              </a:rPr>
              <a:t>therefore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it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is</a:t>
            </a:r>
            <a:r>
              <a:rPr lang="fr-BE" altLang="en-US" dirty="0" smtClean="0">
                <a:latin typeface="Arial" charset="0"/>
              </a:rPr>
              <a:t> about </a:t>
            </a:r>
            <a:r>
              <a:rPr lang="fr-BE" altLang="en-US" dirty="0" err="1" smtClean="0">
                <a:latin typeface="Arial" charset="0"/>
              </a:rPr>
              <a:t>applying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common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sense</a:t>
            </a:r>
            <a:r>
              <a:rPr lang="fr-BE" altLang="en-US" dirty="0" smtClean="0">
                <a:latin typeface="Arial" charset="0"/>
              </a:rPr>
              <a:t>…</a:t>
            </a:r>
          </a:p>
          <a:p>
            <a:pPr eaLnBrk="1" hangingPunct="1">
              <a:defRPr/>
            </a:pPr>
            <a:endParaRPr lang="fr-BE" altLang="en-US" dirty="0" smtClean="0">
              <a:latin typeface="Arial" charset="0"/>
            </a:endParaRPr>
          </a:p>
          <a:p>
            <a:pPr marL="174879" indent="-174879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latin typeface="Arial" charset="0"/>
              </a:rPr>
              <a:t>Any policy response to conflict and crises should draw on the different strengths, capacities, competencies and relationships of EU institutions and Member States, in support of a shared vision and common objectives. </a:t>
            </a:r>
          </a:p>
          <a:p>
            <a:pPr marL="174879" indent="-174879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dirty="0" smtClean="0">
                <a:latin typeface="Arial" charset="0"/>
              </a:rPr>
              <a:t>The main challenge </a:t>
            </a:r>
            <a:r>
              <a:rPr lang="fr-BE" altLang="en-US" dirty="0" err="1" smtClean="0">
                <a:latin typeface="Arial" charset="0"/>
              </a:rPr>
              <a:t>is</a:t>
            </a:r>
            <a:r>
              <a:rPr lang="fr-BE" altLang="en-US" dirty="0" smtClean="0">
                <a:latin typeface="Arial" charset="0"/>
              </a:rPr>
              <a:t> to </a:t>
            </a:r>
            <a:r>
              <a:rPr lang="fr-BE" altLang="en-US" dirty="0" err="1" smtClean="0">
                <a:latin typeface="Arial" charset="0"/>
              </a:rPr>
              <a:t>apply</a:t>
            </a:r>
            <a:r>
              <a:rPr lang="fr-BE" altLang="en-US" dirty="0" smtClean="0">
                <a:latin typeface="Arial" charset="0"/>
              </a:rPr>
              <a:t> the </a:t>
            </a:r>
            <a:r>
              <a:rPr lang="fr-BE" altLang="en-US" dirty="0" err="1" smtClean="0">
                <a:latin typeface="Arial" charset="0"/>
              </a:rPr>
              <a:t>different</a:t>
            </a:r>
            <a:r>
              <a:rPr lang="fr-BE" altLang="en-US" dirty="0" smtClean="0">
                <a:latin typeface="Arial" charset="0"/>
              </a:rPr>
              <a:t> instruments in a </a:t>
            </a:r>
            <a:r>
              <a:rPr lang="fr-BE" altLang="en-US" dirty="0" err="1" smtClean="0">
                <a:latin typeface="Arial" charset="0"/>
              </a:rPr>
              <a:t>coherent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manner</a:t>
            </a:r>
            <a:r>
              <a:rPr lang="fr-BE" altLang="en-US" dirty="0" smtClean="0">
                <a:latin typeface="Arial" charset="0"/>
              </a:rPr>
              <a:t> and </a:t>
            </a:r>
            <a:r>
              <a:rPr lang="fr-BE" altLang="en-US" dirty="0" err="1" smtClean="0">
                <a:latin typeface="Arial" charset="0"/>
              </a:rPr>
              <a:t>make</a:t>
            </a:r>
            <a:r>
              <a:rPr lang="fr-BE" altLang="en-US" dirty="0" smtClean="0">
                <a:latin typeface="Arial" charset="0"/>
              </a:rPr>
              <a:t> use of the synergies – </a:t>
            </a:r>
            <a:r>
              <a:rPr lang="fr-BE" altLang="en-US" dirty="0" err="1" smtClean="0">
                <a:latin typeface="Arial" charset="0"/>
              </a:rPr>
              <a:t>this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requires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political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willingness</a:t>
            </a:r>
            <a:r>
              <a:rPr lang="fr-BE" altLang="en-US" dirty="0" smtClean="0">
                <a:latin typeface="Arial" charset="0"/>
              </a:rPr>
              <a:t>, up-</a:t>
            </a:r>
            <a:r>
              <a:rPr lang="fr-BE" altLang="en-US" dirty="0" err="1" smtClean="0">
                <a:latin typeface="Arial" charset="0"/>
              </a:rPr>
              <a:t>stream</a:t>
            </a:r>
            <a:r>
              <a:rPr lang="fr-BE" altLang="en-US" dirty="0" smtClean="0">
                <a:latin typeface="Arial" charset="0"/>
              </a:rPr>
              <a:t> coordination and a constant information flow.</a:t>
            </a:r>
            <a:endParaRPr lang="en-GB" altLang="en-US" dirty="0" smtClean="0">
              <a:latin typeface="Arial" charset="0"/>
            </a:endParaRPr>
          </a:p>
          <a:p>
            <a:pPr marL="174879" indent="-174879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dirty="0" err="1" smtClean="0">
                <a:latin typeface="Arial" charset="0"/>
              </a:rPr>
              <a:t>Again</a:t>
            </a:r>
            <a:r>
              <a:rPr lang="fr-BE" altLang="en-US" dirty="0" smtClean="0">
                <a:latin typeface="Arial" charset="0"/>
              </a:rPr>
              <a:t>, </a:t>
            </a:r>
            <a:r>
              <a:rPr lang="fr-BE" altLang="en-US" dirty="0" err="1" smtClean="0">
                <a:latin typeface="Arial" charset="0"/>
              </a:rPr>
              <a:t>when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it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comes</a:t>
            </a:r>
            <a:r>
              <a:rPr lang="fr-BE" altLang="en-US" dirty="0" smtClean="0">
                <a:latin typeface="Arial" charset="0"/>
              </a:rPr>
              <a:t> to </a:t>
            </a:r>
            <a:r>
              <a:rPr lang="fr-BE" altLang="en-US" dirty="0" err="1" smtClean="0">
                <a:latin typeface="Arial" charset="0"/>
              </a:rPr>
              <a:t>Humanitarian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Aid</a:t>
            </a:r>
            <a:r>
              <a:rPr lang="fr-BE" altLang="en-US" dirty="0" smtClean="0">
                <a:latin typeface="Arial" charset="0"/>
              </a:rPr>
              <a:t>, </a:t>
            </a:r>
            <a:r>
              <a:rPr lang="fr-BE" altLang="en-US" dirty="0" err="1" smtClean="0">
                <a:latin typeface="Arial" charset="0"/>
              </a:rPr>
              <a:t>this</a:t>
            </a:r>
            <a:r>
              <a:rPr lang="fr-BE" altLang="en-US" dirty="0" smtClean="0">
                <a:latin typeface="Arial" charset="0"/>
              </a:rPr>
              <a:t> </a:t>
            </a:r>
            <a:r>
              <a:rPr lang="fr-BE" altLang="en-US" dirty="0" err="1" smtClean="0">
                <a:latin typeface="Arial" charset="0"/>
              </a:rPr>
              <a:t>is</a:t>
            </a:r>
            <a:r>
              <a:rPr lang="fr-BE" altLang="en-US" dirty="0" smtClean="0">
                <a:latin typeface="Arial" charset="0"/>
              </a:rPr>
              <a:t> not an "instrument" or "</a:t>
            </a:r>
            <a:r>
              <a:rPr lang="fr-BE" altLang="en-US" dirty="0" err="1" smtClean="0">
                <a:latin typeface="Arial" charset="0"/>
              </a:rPr>
              <a:t>tool</a:t>
            </a:r>
            <a:r>
              <a:rPr lang="fr-BE" altLang="en-US" dirty="0" smtClean="0">
                <a:latin typeface="Arial" charset="0"/>
              </a:rPr>
              <a:t>" </a:t>
            </a:r>
            <a:r>
              <a:rPr lang="fr-BE" altLang="en-US" dirty="0" err="1" smtClean="0">
                <a:latin typeface="Arial" charset="0"/>
              </a:rPr>
              <a:t>like</a:t>
            </a:r>
            <a:r>
              <a:rPr lang="fr-BE" altLang="en-US" dirty="0" smtClean="0">
                <a:latin typeface="Arial" charset="0"/>
              </a:rPr>
              <a:t> the </a:t>
            </a:r>
            <a:r>
              <a:rPr lang="fr-BE" altLang="en-US" dirty="0" err="1" smtClean="0">
                <a:latin typeface="Arial" charset="0"/>
              </a:rPr>
              <a:t>others</a:t>
            </a:r>
            <a:r>
              <a:rPr lang="fr-BE" altLang="en-US" dirty="0" smtClean="0">
                <a:latin typeface="Arial" charset="0"/>
              </a:rPr>
              <a:t>. </a:t>
            </a:r>
          </a:p>
          <a:p>
            <a:pPr marL="174879" indent="-174879" eaLnBrk="1" hangingPunct="1">
              <a:buFont typeface="Arial" panose="020B0604020202020204" pitchFamily="34" charset="0"/>
              <a:buChar char="•"/>
              <a:defRPr/>
            </a:pPr>
            <a:r>
              <a:rPr lang="fr-BE" altLang="en-US" dirty="0" err="1" smtClean="0">
                <a:latin typeface="Arial" charset="0"/>
              </a:rPr>
              <a:t>According</a:t>
            </a:r>
            <a:r>
              <a:rPr lang="fr-BE" altLang="en-US" dirty="0" smtClean="0">
                <a:latin typeface="Arial" charset="0"/>
              </a:rPr>
              <a:t> to the EU Consensus : "</a:t>
            </a:r>
            <a:r>
              <a:rPr lang="en-GB" altLang="en-US" dirty="0" smtClean="0">
                <a:latin typeface="Arial" charset="0"/>
              </a:rPr>
              <a:t>Humanitarian aid is a fundamental expression of the universal value of solidarity between people and a moral imperative."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800" b="1">
                <a:solidFill>
                  <a:srgbClr val="FFD624"/>
                </a:solidFill>
                <a:latin typeface="Verdana" pitchFamily="34" charset="0"/>
              </a:defRPr>
            </a:lvl1pPr>
            <a:lvl2pPr marL="757809" indent="-291465" eaLnBrk="0" hangingPunct="0">
              <a:defRPr sz="7800" b="1">
                <a:solidFill>
                  <a:srgbClr val="FFD624"/>
                </a:solidFill>
                <a:latin typeface="Verdana" pitchFamily="34" charset="0"/>
              </a:defRPr>
            </a:lvl2pPr>
            <a:lvl3pPr marL="1165860" indent="-233172" eaLnBrk="0" hangingPunct="0">
              <a:defRPr sz="7800" b="1">
                <a:solidFill>
                  <a:srgbClr val="FFD624"/>
                </a:solidFill>
                <a:latin typeface="Verdana" pitchFamily="34" charset="0"/>
              </a:defRPr>
            </a:lvl3pPr>
            <a:lvl4pPr marL="1632204" indent="-233172" eaLnBrk="0" hangingPunct="0">
              <a:defRPr sz="7800" b="1">
                <a:solidFill>
                  <a:srgbClr val="FFD624"/>
                </a:solidFill>
                <a:latin typeface="Verdana" pitchFamily="34" charset="0"/>
              </a:defRPr>
            </a:lvl4pPr>
            <a:lvl5pPr marL="2098548" indent="-233172" eaLnBrk="0" hangingPunct="0">
              <a:defRPr sz="7800" b="1">
                <a:solidFill>
                  <a:srgbClr val="FFD624"/>
                </a:solidFill>
                <a:latin typeface="Verdana" pitchFamily="34" charset="0"/>
              </a:defRPr>
            </a:lvl5pPr>
            <a:lvl6pPr marL="2564892" indent="-233172" eaLnBrk="0" fontAlgn="base" hangingPunct="0">
              <a:spcBef>
                <a:spcPct val="0"/>
              </a:spcBef>
              <a:spcAft>
                <a:spcPct val="0"/>
              </a:spcAft>
              <a:defRPr sz="7800" b="1">
                <a:solidFill>
                  <a:srgbClr val="FFD624"/>
                </a:solidFill>
                <a:latin typeface="Verdana" pitchFamily="34" charset="0"/>
              </a:defRPr>
            </a:lvl6pPr>
            <a:lvl7pPr marL="3031236" indent="-233172" eaLnBrk="0" fontAlgn="base" hangingPunct="0">
              <a:spcBef>
                <a:spcPct val="0"/>
              </a:spcBef>
              <a:spcAft>
                <a:spcPct val="0"/>
              </a:spcAft>
              <a:defRPr sz="7800" b="1">
                <a:solidFill>
                  <a:srgbClr val="FFD624"/>
                </a:solidFill>
                <a:latin typeface="Verdana" pitchFamily="34" charset="0"/>
              </a:defRPr>
            </a:lvl7pPr>
            <a:lvl8pPr marL="3497580" indent="-233172" eaLnBrk="0" fontAlgn="base" hangingPunct="0">
              <a:spcBef>
                <a:spcPct val="0"/>
              </a:spcBef>
              <a:spcAft>
                <a:spcPct val="0"/>
              </a:spcAft>
              <a:defRPr sz="7800" b="1">
                <a:solidFill>
                  <a:srgbClr val="FFD624"/>
                </a:solidFill>
                <a:latin typeface="Verdana" pitchFamily="34" charset="0"/>
              </a:defRPr>
            </a:lvl8pPr>
            <a:lvl9pPr marL="3963924" indent="-233172" eaLnBrk="0" fontAlgn="base" hangingPunct="0">
              <a:spcBef>
                <a:spcPct val="0"/>
              </a:spcBef>
              <a:spcAft>
                <a:spcPct val="0"/>
              </a:spcAft>
              <a:defRPr sz="78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AA11E4EA-0CB0-44BC-84CD-F6F08DCDAA67}" type="slidenum">
              <a:rPr lang="en-GB" alt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 alt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240D7-EF42-4A50-AB06-D3E058CC2AF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08/05/15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E370C-C7C3-4922-ADCF-6CDB4730B259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1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2" r:id="rId12"/>
  </p:sldLayoutIdLst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oleObject" Target="../embeddings/oleObject1.bin"/><Relationship Id="rId8" Type="http://schemas.openxmlformats.org/officeDocument/2006/relationships/package" Target="../embeddings/Microsoft_Excel_Sheet2.xlsx"/><Relationship Id="rId9" Type="http://schemas.openxmlformats.org/officeDocument/2006/relationships/image" Target="../media/image6.emf"/><Relationship Id="rId10" Type="http://schemas.openxmlformats.org/officeDocument/2006/relationships/image" Target="../media/image11.emf"/><Relationship Id="rId11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24204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EU Humanitarian </a:t>
            </a:r>
            <a:r>
              <a:rPr lang="en-GB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Aid and Civil Protection</a:t>
            </a: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Seminar on Fragility, Security and Development in the context of EU external </a:t>
            </a:r>
            <a:r>
              <a:rPr lang="en-GB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action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Brussels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20 May 2015</a:t>
            </a:r>
          </a:p>
          <a:p>
            <a:pPr marL="0" lvl="1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Christoph Wagner,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DHoU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ECHO.A1 </a:t>
            </a:r>
            <a:r>
              <a:rPr lang="de-DE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Strategy, Coordination and Inter-Institutional </a:t>
            </a:r>
            <a:r>
              <a:rPr lang="en-GB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Relations)</a:t>
            </a:r>
            <a:endParaRPr lang="de-DE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8" descr="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47260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7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25538"/>
            <a:ext cx="8229600" cy="936625"/>
          </a:xfrm>
        </p:spPr>
        <p:txBody>
          <a:bodyPr/>
          <a:lstStyle/>
          <a:p>
            <a:pPr indent="0" algn="ctr" eaLnBrk="1" hangingPunct="1"/>
            <a:r>
              <a:rPr lang="en-GB" sz="2400" dirty="0" smtClean="0"/>
              <a:t>Emergency Response Centre: ERC</a:t>
            </a:r>
            <a:endParaRPr lang="fr-BE" sz="2100" dirty="0" smtClean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8413750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548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9783763" cy="690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G:\4\DISPOSITIFS\SECRETARIAT\Cartographie\ECHO Field Network map_July2014 with EU Delegations\Slide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49" y="0"/>
            <a:ext cx="9783762" cy="710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380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4848" y="1340247"/>
            <a:ext cx="8229600" cy="936625"/>
          </a:xfrm>
        </p:spPr>
        <p:txBody>
          <a:bodyPr/>
          <a:lstStyle/>
          <a:p>
            <a:pPr marL="0" indent="0" algn="ctr"/>
            <a:r>
              <a:rPr lang="fr-BE" sz="2800" dirty="0" smtClean="0"/>
              <a:t>Questions</a:t>
            </a:r>
            <a:endParaRPr lang="en-GB" sz="2400" b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11560" y="2254070"/>
            <a:ext cx="8229600" cy="365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000" dirty="0"/>
              <a:t>What are five recent or current disasters which have triggered EU humanitarian aid</a:t>
            </a:r>
            <a:r>
              <a:rPr lang="en-GB" sz="2000" dirty="0" smtClean="0"/>
              <a:t>?</a:t>
            </a:r>
          </a:p>
          <a:p>
            <a:endParaRPr lang="en-GB" sz="2000" dirty="0"/>
          </a:p>
          <a:p>
            <a:r>
              <a:rPr lang="en-GB" sz="2000" dirty="0" smtClean="0"/>
              <a:t>Do </a:t>
            </a:r>
            <a:r>
              <a:rPr lang="en-GB" sz="2000" dirty="0"/>
              <a:t>EU humanitarian aid and civil protection take the same approach in natural disasters and in conflict situations</a:t>
            </a:r>
            <a:r>
              <a:rPr lang="en-GB" sz="2000" dirty="0" smtClean="0"/>
              <a:t>?</a:t>
            </a:r>
          </a:p>
          <a:p>
            <a:endParaRPr lang="en-GB" sz="2000" dirty="0"/>
          </a:p>
          <a:p>
            <a:r>
              <a:rPr lang="en-GB" sz="2000" dirty="0"/>
              <a:t>W</a:t>
            </a:r>
            <a:r>
              <a:rPr lang="en-GB" sz="2000" dirty="0" smtClean="0"/>
              <a:t>hat </a:t>
            </a:r>
            <a:r>
              <a:rPr lang="en-GB" sz="2000" dirty="0"/>
              <a:t>are particular challenges in long term humanitarian crises and protracted displacements?</a:t>
            </a:r>
          </a:p>
        </p:txBody>
      </p:sp>
    </p:spTree>
    <p:extLst>
      <p:ext uri="{BB962C8B-B14F-4D97-AF65-F5344CB8AC3E}">
        <p14:creationId xmlns:p14="http://schemas.microsoft.com/office/powerpoint/2010/main" val="191728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50773"/>
            <a:ext cx="3389313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H:\My Documents\WHDT 2013 Graphics\Figure A-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02752"/>
            <a:ext cx="4062797" cy="286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455386" y="1907902"/>
            <a:ext cx="4642826" cy="212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Tx/>
              <a:buNone/>
            </a:pPr>
            <a:r>
              <a:rPr lang="en-GB" sz="4000" b="1" dirty="0" smtClean="0"/>
              <a:t>It's getting worse</a:t>
            </a:r>
            <a:endParaRPr lang="en-GB" sz="4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51998" y="1556792"/>
            <a:ext cx="4480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F5494"/>
                </a:solidFill>
              </a:rPr>
              <a:t>Disasters, IDPs, humanitarian needs</a:t>
            </a:r>
            <a:endParaRPr lang="en-GB" sz="1600" dirty="0" err="1" smtClean="0">
              <a:solidFill>
                <a:srgbClr val="0F549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890" y="6307660"/>
            <a:ext cx="4062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F5494"/>
                </a:solidFill>
              </a:rPr>
              <a:t>OCHA World Humanitarian Data and Trends 2013</a:t>
            </a:r>
          </a:p>
        </p:txBody>
      </p:sp>
      <p:graphicFrame>
        <p:nvGraphicFramePr>
          <p:cNvPr id="2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194859"/>
              </p:ext>
            </p:extLst>
          </p:nvPr>
        </p:nvGraphicFramePr>
        <p:xfrm>
          <a:off x="5558904" y="1336689"/>
          <a:ext cx="3117354" cy="2401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8236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9"/>
          <a:stretch>
            <a:fillRect/>
          </a:stretch>
        </p:blipFill>
        <p:spPr bwMode="auto">
          <a:xfrm>
            <a:off x="73270" y="185739"/>
            <a:ext cx="9070731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2054"/>
          <p:cNvGrpSpPr>
            <a:grpSpLocks noChangeAspect="1"/>
          </p:cNvGrpSpPr>
          <p:nvPr/>
        </p:nvGrpSpPr>
        <p:grpSpPr bwMode="auto">
          <a:xfrm>
            <a:off x="3560036" y="2655888"/>
            <a:ext cx="909388" cy="451130"/>
            <a:chOff x="4702873" y="4551040"/>
            <a:chExt cx="7509470" cy="3436428"/>
          </a:xfrm>
        </p:grpSpPr>
        <p:sp>
          <p:nvSpPr>
            <p:cNvPr id="291" name="Oval 290"/>
            <p:cNvSpPr>
              <a:spLocks noChangeAspect="1"/>
            </p:cNvSpPr>
            <p:nvPr/>
          </p:nvSpPr>
          <p:spPr>
            <a:xfrm>
              <a:off x="9066154" y="4551040"/>
              <a:ext cx="3146189" cy="31319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99" name="TextBox 68"/>
            <p:cNvSpPr txBox="1">
              <a:spLocks noChangeArrowheads="1"/>
            </p:cNvSpPr>
            <p:nvPr/>
          </p:nvSpPr>
          <p:spPr bwMode="auto">
            <a:xfrm>
              <a:off x="4702873" y="5408574"/>
              <a:ext cx="6978622" cy="2578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Palestine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31 500 000</a:t>
              </a:r>
            </a:p>
          </p:txBody>
        </p:sp>
      </p:grpSp>
      <p:grpSp>
        <p:nvGrpSpPr>
          <p:cNvPr id="2052" name="Group 2054"/>
          <p:cNvGrpSpPr>
            <a:grpSpLocks noChangeAspect="1"/>
          </p:cNvGrpSpPr>
          <p:nvPr/>
        </p:nvGrpSpPr>
        <p:grpSpPr bwMode="auto">
          <a:xfrm>
            <a:off x="1768932" y="3267075"/>
            <a:ext cx="845103" cy="482600"/>
            <a:chOff x="2172847" y="2148982"/>
            <a:chExt cx="6959659" cy="3669220"/>
          </a:xfrm>
        </p:grpSpPr>
        <p:sp>
          <p:nvSpPr>
            <p:cNvPr id="255" name="Oval 254"/>
            <p:cNvSpPr>
              <a:spLocks noChangeAspect="1"/>
            </p:cNvSpPr>
            <p:nvPr/>
          </p:nvSpPr>
          <p:spPr>
            <a:xfrm>
              <a:off x="5948336" y="2897310"/>
              <a:ext cx="2920419" cy="292089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97" name="TextBox 68"/>
            <p:cNvSpPr txBox="1">
              <a:spLocks noChangeArrowheads="1"/>
            </p:cNvSpPr>
            <p:nvPr/>
          </p:nvSpPr>
          <p:spPr bwMode="auto">
            <a:xfrm>
              <a:off x="2172847" y="2148982"/>
              <a:ext cx="6959659" cy="2574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Mali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28 000 000</a:t>
              </a:r>
            </a:p>
          </p:txBody>
        </p:sp>
      </p:grpSp>
      <p:grpSp>
        <p:nvGrpSpPr>
          <p:cNvPr id="2053" name="Group 2054"/>
          <p:cNvGrpSpPr>
            <a:grpSpLocks noChangeAspect="1"/>
          </p:cNvGrpSpPr>
          <p:nvPr/>
        </p:nvGrpSpPr>
        <p:grpSpPr bwMode="auto">
          <a:xfrm>
            <a:off x="3794182" y="2000250"/>
            <a:ext cx="918842" cy="914400"/>
            <a:chOff x="5823144" y="2903307"/>
            <a:chExt cx="1826271" cy="1677988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5944881" y="2903307"/>
              <a:ext cx="1683464" cy="16779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95" name="TextBox 68"/>
            <p:cNvSpPr txBox="1">
              <a:spLocks noChangeArrowheads="1"/>
            </p:cNvSpPr>
            <p:nvPr/>
          </p:nvSpPr>
          <p:spPr bwMode="auto">
            <a:xfrm>
              <a:off x="5823144" y="3453079"/>
              <a:ext cx="1826271" cy="62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Syria crisis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150 000 000</a:t>
              </a:r>
            </a:p>
          </p:txBody>
        </p:sp>
      </p:grpSp>
      <p:grpSp>
        <p:nvGrpSpPr>
          <p:cNvPr id="2054" name="Group 2054"/>
          <p:cNvGrpSpPr>
            <a:grpSpLocks noChangeAspect="1"/>
          </p:cNvGrpSpPr>
          <p:nvPr/>
        </p:nvGrpSpPr>
        <p:grpSpPr bwMode="auto">
          <a:xfrm>
            <a:off x="4773133" y="2586038"/>
            <a:ext cx="845103" cy="355860"/>
            <a:chOff x="5803784" y="2903302"/>
            <a:chExt cx="6962532" cy="2710558"/>
          </a:xfrm>
        </p:grpSpPr>
        <p:sp>
          <p:nvSpPr>
            <p:cNvPr id="249" name="Oval 248"/>
            <p:cNvSpPr>
              <a:spLocks noChangeAspect="1"/>
            </p:cNvSpPr>
            <p:nvPr/>
          </p:nvSpPr>
          <p:spPr>
            <a:xfrm>
              <a:off x="5945588" y="2903302"/>
              <a:ext cx="2124818" cy="211607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93" name="TextBox 68"/>
            <p:cNvSpPr txBox="1">
              <a:spLocks noChangeArrowheads="1"/>
            </p:cNvSpPr>
            <p:nvPr/>
          </p:nvSpPr>
          <p:spPr bwMode="auto">
            <a:xfrm>
              <a:off x="5803784" y="3035120"/>
              <a:ext cx="6962532" cy="257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Iraq crisis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12 000 000</a:t>
              </a:r>
            </a:p>
          </p:txBody>
        </p:sp>
      </p:grpSp>
      <p:grpSp>
        <p:nvGrpSpPr>
          <p:cNvPr id="2055" name="Group 2054"/>
          <p:cNvGrpSpPr>
            <a:grpSpLocks noChangeAspect="1"/>
          </p:cNvGrpSpPr>
          <p:nvPr/>
        </p:nvGrpSpPr>
        <p:grpSpPr bwMode="auto">
          <a:xfrm>
            <a:off x="2533131" y="3246440"/>
            <a:ext cx="845103" cy="682625"/>
            <a:chOff x="5064781" y="2903302"/>
            <a:chExt cx="6972733" cy="5196360"/>
          </a:xfrm>
        </p:grpSpPr>
        <p:sp>
          <p:nvSpPr>
            <p:cNvPr id="216" name="Oval 215"/>
            <p:cNvSpPr>
              <a:spLocks noChangeAspect="1"/>
            </p:cNvSpPr>
            <p:nvPr/>
          </p:nvSpPr>
          <p:spPr>
            <a:xfrm>
              <a:off x="5939598" y="2903302"/>
              <a:ext cx="5223106" cy="51963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91" name="TextBox 68"/>
            <p:cNvSpPr txBox="1">
              <a:spLocks noChangeArrowheads="1"/>
            </p:cNvSpPr>
            <p:nvPr/>
          </p:nvSpPr>
          <p:spPr bwMode="auto">
            <a:xfrm>
              <a:off x="5064781" y="3940351"/>
              <a:ext cx="6972733" cy="2577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Sahel 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82 000 000</a:t>
              </a:r>
            </a:p>
          </p:txBody>
        </p:sp>
      </p:grpSp>
      <p:grpSp>
        <p:nvGrpSpPr>
          <p:cNvPr id="2056" name="Group 2054"/>
          <p:cNvGrpSpPr>
            <a:grpSpLocks noChangeAspect="1"/>
          </p:cNvGrpSpPr>
          <p:nvPr/>
        </p:nvGrpSpPr>
        <p:grpSpPr bwMode="auto">
          <a:xfrm>
            <a:off x="4232977" y="4410077"/>
            <a:ext cx="845103" cy="484601"/>
            <a:chOff x="4612568" y="2903302"/>
            <a:chExt cx="6972734" cy="3692841"/>
          </a:xfrm>
        </p:grpSpPr>
        <p:sp>
          <p:nvSpPr>
            <p:cNvPr id="246" name="Oval 245"/>
            <p:cNvSpPr>
              <a:spLocks noChangeAspect="1"/>
            </p:cNvSpPr>
            <p:nvPr/>
          </p:nvSpPr>
          <p:spPr>
            <a:xfrm>
              <a:off x="5946825" y="2903302"/>
              <a:ext cx="2430192" cy="24194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89" name="TextBox 68"/>
            <p:cNvSpPr txBox="1">
              <a:spLocks noChangeArrowheads="1"/>
            </p:cNvSpPr>
            <p:nvPr/>
          </p:nvSpPr>
          <p:spPr bwMode="auto">
            <a:xfrm>
              <a:off x="4612568" y="4016235"/>
              <a:ext cx="6972734" cy="2579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Kenia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21 000 000</a:t>
              </a:r>
            </a:p>
          </p:txBody>
        </p:sp>
      </p:grpSp>
      <p:grpSp>
        <p:nvGrpSpPr>
          <p:cNvPr id="2057" name="Group 2054"/>
          <p:cNvGrpSpPr>
            <a:grpSpLocks noChangeAspect="1"/>
          </p:cNvGrpSpPr>
          <p:nvPr/>
        </p:nvGrpSpPr>
        <p:grpSpPr bwMode="auto">
          <a:xfrm>
            <a:off x="4860032" y="3973516"/>
            <a:ext cx="845103" cy="547687"/>
            <a:chOff x="-5302458" y="-456656"/>
            <a:chExt cx="6966444" cy="4165369"/>
          </a:xfrm>
        </p:grpSpPr>
        <p:sp>
          <p:nvSpPr>
            <p:cNvPr id="285" name="Oval 284"/>
            <p:cNvSpPr>
              <a:spLocks noChangeAspect="1"/>
            </p:cNvSpPr>
            <p:nvPr/>
          </p:nvSpPr>
          <p:spPr>
            <a:xfrm>
              <a:off x="-4004591" y="-456656"/>
              <a:ext cx="4179545" cy="416536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87" name="TextBox 68"/>
            <p:cNvSpPr txBox="1">
              <a:spLocks noChangeArrowheads="1"/>
            </p:cNvSpPr>
            <p:nvPr/>
          </p:nvSpPr>
          <p:spPr bwMode="auto">
            <a:xfrm>
              <a:off x="-5302458" y="456378"/>
              <a:ext cx="6966444" cy="2574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Somalia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49 000 000</a:t>
              </a:r>
            </a:p>
          </p:txBody>
        </p:sp>
      </p:grpSp>
      <p:grpSp>
        <p:nvGrpSpPr>
          <p:cNvPr id="2058" name="Group 2054"/>
          <p:cNvGrpSpPr>
            <a:grpSpLocks noChangeAspect="1"/>
          </p:cNvGrpSpPr>
          <p:nvPr/>
        </p:nvGrpSpPr>
        <p:grpSpPr bwMode="auto">
          <a:xfrm>
            <a:off x="3491880" y="3103563"/>
            <a:ext cx="1436612" cy="773112"/>
            <a:chOff x="24295908" y="16599506"/>
            <a:chExt cx="11844729" cy="5890354"/>
          </a:xfrm>
        </p:grpSpPr>
        <p:sp>
          <p:nvSpPr>
            <p:cNvPr id="288" name="Oval 287"/>
            <p:cNvSpPr>
              <a:spLocks noChangeAspect="1"/>
            </p:cNvSpPr>
            <p:nvPr/>
          </p:nvSpPr>
          <p:spPr>
            <a:xfrm>
              <a:off x="26930866" y="16599506"/>
              <a:ext cx="5908074" cy="58903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85" name="TextBox 68"/>
            <p:cNvSpPr txBox="1">
              <a:spLocks noChangeArrowheads="1"/>
            </p:cNvSpPr>
            <p:nvPr/>
          </p:nvSpPr>
          <p:spPr bwMode="auto">
            <a:xfrm>
              <a:off x="24295908" y="17596828"/>
              <a:ext cx="11844729" cy="257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Sudan &amp; South Sudan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110 000 000</a:t>
              </a:r>
            </a:p>
          </p:txBody>
        </p:sp>
      </p:grpSp>
      <p:sp>
        <p:nvSpPr>
          <p:cNvPr id="2059" name="Rectangle 1"/>
          <p:cNvSpPr>
            <a:spLocks noChangeArrowheads="1"/>
          </p:cNvSpPr>
          <p:nvPr/>
        </p:nvSpPr>
        <p:spPr bwMode="auto">
          <a:xfrm>
            <a:off x="-7326" y="0"/>
            <a:ext cx="9151327" cy="541338"/>
          </a:xfrm>
          <a:prstGeom prst="rect">
            <a:avLst/>
          </a:prstGeom>
          <a:solidFill>
            <a:srgbClr val="37A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0969" tIns="10485" rIns="20969" bIns="10485"/>
          <a:lstStyle/>
          <a:p>
            <a:endParaRPr lang="it-IT" altLang="en-US" sz="1800" b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060" name="Title 1"/>
          <p:cNvSpPr txBox="1">
            <a:spLocks/>
          </p:cNvSpPr>
          <p:nvPr/>
        </p:nvSpPr>
        <p:spPr bwMode="auto">
          <a:xfrm>
            <a:off x="52755" y="107950"/>
            <a:ext cx="75481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15" tIns="34208" rIns="68415" bIns="34208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000" dirty="0" smtClean="0">
                <a:solidFill>
                  <a:prstClr val="white"/>
                </a:solidFill>
                <a:latin typeface="Verdana" pitchFamily="34" charset="0"/>
              </a:rPr>
              <a:t>Ongoing World Crises</a:t>
            </a:r>
          </a:p>
        </p:txBody>
      </p:sp>
      <p:pic>
        <p:nvPicPr>
          <p:cNvPr id="2061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31750"/>
            <a:ext cx="15621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83" y="1841503"/>
            <a:ext cx="131885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3"/>
          <p:cNvPicPr>
            <a:picLocks noChangeAspect="1" noChangeArrowheads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539" y="2652716"/>
            <a:ext cx="133350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336" y="2598738"/>
            <a:ext cx="13335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767" y="2817813"/>
            <a:ext cx="134815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63" y="4330703"/>
            <a:ext cx="131885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904" y="4187828"/>
            <a:ext cx="13335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27" y="3586163"/>
            <a:ext cx="13335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94" y="3644900"/>
            <a:ext cx="13335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Picture 3"/>
          <p:cNvPicPr>
            <a:picLocks noChangeAspect="1" noChangeArrowheads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486" y="3636966"/>
            <a:ext cx="13188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85" y="4095752"/>
            <a:ext cx="13335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362" y="3908428"/>
            <a:ext cx="13335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3" name="Picture 3"/>
          <p:cNvPicPr>
            <a:picLocks noChangeAspect="1" noChangeArrowheads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247" y="2949578"/>
            <a:ext cx="131885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4" name="Picture 3"/>
          <p:cNvPicPr>
            <a:picLocks noChangeAspect="1" noChangeArrowheads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304" y="4548188"/>
            <a:ext cx="133350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85" name="Object 40"/>
          <p:cNvGraphicFramePr>
            <a:graphicFrameLocks noChangeAspect="1"/>
          </p:cNvGraphicFramePr>
          <p:nvPr/>
        </p:nvGraphicFramePr>
        <p:xfrm>
          <a:off x="7810500" y="636590"/>
          <a:ext cx="1181100" cy="282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Worksheet" r:id="rId8" imgW="1828800" imgH="4029143" progId="Excel.Sheet.12">
                  <p:embed/>
                </p:oleObj>
              </mc:Choice>
              <mc:Fallback>
                <p:oleObj name="Worksheet" r:id="rId8" imgW="1828800" imgH="4029143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500" y="636590"/>
                        <a:ext cx="1181100" cy="282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86" name="Group 45"/>
          <p:cNvGrpSpPr>
            <a:grpSpLocks/>
          </p:cNvGrpSpPr>
          <p:nvPr/>
        </p:nvGrpSpPr>
        <p:grpSpPr bwMode="auto">
          <a:xfrm>
            <a:off x="7164267" y="4495222"/>
            <a:ext cx="1878623" cy="2029403"/>
            <a:chOff x="7761312" y="4699868"/>
            <a:chExt cx="2034445" cy="1753470"/>
          </a:xfrm>
        </p:grpSpPr>
        <p:grpSp>
          <p:nvGrpSpPr>
            <p:cNvPr id="2158" name="Group 10"/>
            <p:cNvGrpSpPr>
              <a:grpSpLocks/>
            </p:cNvGrpSpPr>
            <p:nvPr/>
          </p:nvGrpSpPr>
          <p:grpSpPr bwMode="auto">
            <a:xfrm>
              <a:off x="7761312" y="4699868"/>
              <a:ext cx="1963577" cy="1753470"/>
              <a:chOff x="-443872" y="5293113"/>
              <a:chExt cx="1963250" cy="1752734"/>
            </a:xfrm>
          </p:grpSpPr>
          <p:sp>
            <p:nvSpPr>
              <p:cNvPr id="159" name="Rectangle 158"/>
              <p:cNvSpPr/>
              <p:nvPr/>
            </p:nvSpPr>
            <p:spPr bwMode="auto">
              <a:xfrm>
                <a:off x="-443872" y="5293113"/>
                <a:ext cx="1962705" cy="175273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sz="1800" b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2172" name="TextBox 182"/>
              <p:cNvSpPr txBox="1">
                <a:spLocks noChangeArrowheads="1"/>
              </p:cNvSpPr>
              <p:nvPr/>
            </p:nvSpPr>
            <p:spPr bwMode="auto">
              <a:xfrm>
                <a:off x="-362903" y="5315802"/>
                <a:ext cx="1294042" cy="184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it-IT" altLang="en-US" sz="600" dirty="0" err="1" smtClean="0">
                    <a:solidFill>
                      <a:prstClr val="black"/>
                    </a:solidFill>
                    <a:latin typeface="Verdana" pitchFamily="34" charset="0"/>
                    <a:ea typeface="MS PGothic" pitchFamily="34" charset="-128"/>
                  </a:rPr>
                  <a:t>IDPs</a:t>
                </a:r>
                <a:r>
                  <a:rPr lang="it-IT" altLang="en-US" sz="600" dirty="0" smtClean="0">
                    <a:solidFill>
                      <a:prstClr val="black"/>
                    </a:solidFill>
                    <a:latin typeface="Verdana" pitchFamily="34" charset="0"/>
                    <a:ea typeface="MS PGothic" pitchFamily="34" charset="-128"/>
                  </a:rPr>
                  <a:t> and </a:t>
                </a:r>
                <a:r>
                  <a:rPr lang="it-IT" altLang="en-US" sz="600" dirty="0" err="1" smtClean="0">
                    <a:solidFill>
                      <a:prstClr val="black"/>
                    </a:solidFill>
                    <a:latin typeface="Verdana" pitchFamily="34" charset="0"/>
                    <a:ea typeface="MS PGothic" pitchFamily="34" charset="-128"/>
                  </a:rPr>
                  <a:t>refugees</a:t>
                </a:r>
                <a:endParaRPr lang="it-IT" altLang="en-US" sz="60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endParaRPr>
              </a:p>
            </p:txBody>
          </p:sp>
        </p:grpSp>
        <p:sp>
          <p:nvSpPr>
            <p:cNvPr id="2159" name="TextBox 182"/>
            <p:cNvSpPr txBox="1">
              <a:spLocks noChangeArrowheads="1"/>
            </p:cNvSpPr>
            <p:nvPr/>
          </p:nvSpPr>
          <p:spPr bwMode="auto">
            <a:xfrm>
              <a:off x="8193359" y="4858524"/>
              <a:ext cx="1476603" cy="744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</a:pPr>
              <a:r>
                <a:rPr lang="it-IT" altLang="en-US" sz="600" b="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&lt; 250 000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it-IT" altLang="en-US" sz="600" b="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250 001 – 500 000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it-IT" altLang="en-US" sz="600" b="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500 001 – 1 000 000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it-IT" altLang="en-US" sz="600" b="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1 000 001 – 3 000 000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it-IT" altLang="en-US" sz="600" b="0" dirty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&gt; 3 000 000</a:t>
              </a:r>
            </a:p>
          </p:txBody>
        </p:sp>
        <p:pic>
          <p:nvPicPr>
            <p:cNvPr id="2160" name="Picture 6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7336" y="4889986"/>
              <a:ext cx="211115" cy="696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61" name="TextBox 182"/>
            <p:cNvSpPr txBox="1">
              <a:spLocks noChangeArrowheads="1"/>
            </p:cNvSpPr>
            <p:nvPr/>
          </p:nvSpPr>
          <p:spPr bwMode="auto">
            <a:xfrm>
              <a:off x="7842295" y="5758870"/>
              <a:ext cx="1827669" cy="70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</a:pPr>
              <a:endParaRPr lang="en-US" altLang="en-US" sz="600" b="0" dirty="0" smtClean="0">
                <a:solidFill>
                  <a:prstClr val="black"/>
                </a:solidFill>
                <a:latin typeface="Verdana" pitchFamily="34" charset="0"/>
                <a:ea typeface="MS PGothic" pitchFamily="34" charset="-128"/>
              </a:endParaRPr>
            </a:p>
          </p:txBody>
        </p:sp>
        <p:pic>
          <p:nvPicPr>
            <p:cNvPr id="2162" name="Picture 3"/>
            <p:cNvPicPr>
              <a:picLocks noChangeAspect="1" noChangeArrowheads="1"/>
            </p:cNvPicPr>
            <p:nvPr/>
          </p:nvPicPr>
          <p:blipFill>
            <a:blip r:embed="rId11" cstate="screen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8708" y="5641480"/>
              <a:ext cx="102644" cy="1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64" name="TextBox 182"/>
            <p:cNvSpPr txBox="1">
              <a:spLocks noChangeArrowheads="1"/>
            </p:cNvSpPr>
            <p:nvPr/>
          </p:nvSpPr>
          <p:spPr bwMode="auto">
            <a:xfrm>
              <a:off x="8193360" y="5576603"/>
              <a:ext cx="1546852" cy="184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500"/>
                </a:spcAft>
              </a:pPr>
              <a:r>
                <a:rPr lang="it-IT" altLang="en-US" sz="600" b="0" dirty="0" err="1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Conflict</a:t>
              </a:r>
              <a:endParaRPr lang="en-US" altLang="en-US" sz="600" b="0" dirty="0" smtClean="0">
                <a:solidFill>
                  <a:prstClr val="black"/>
                </a:solidFill>
                <a:latin typeface="Verdana" pitchFamily="34" charset="0"/>
                <a:ea typeface="MS PGothic" pitchFamily="34" charset="-128"/>
              </a:endParaRPr>
            </a:p>
          </p:txBody>
        </p:sp>
        <p:grpSp>
          <p:nvGrpSpPr>
            <p:cNvPr id="2165" name="Group 2054"/>
            <p:cNvGrpSpPr>
              <a:grpSpLocks noChangeAspect="1"/>
            </p:cNvGrpSpPr>
            <p:nvPr/>
          </p:nvGrpSpPr>
          <p:grpSpPr bwMode="auto">
            <a:xfrm>
              <a:off x="7838482" y="6059440"/>
              <a:ext cx="505512" cy="308128"/>
              <a:chOff x="6272040" y="3346628"/>
              <a:chExt cx="928480" cy="565943"/>
            </a:xfrm>
          </p:grpSpPr>
          <p:sp>
            <p:nvSpPr>
              <p:cNvPr id="193" name="Oval 192"/>
              <p:cNvSpPr>
                <a:spLocks noChangeAspect="1"/>
              </p:cNvSpPr>
              <p:nvPr/>
            </p:nvSpPr>
            <p:spPr>
              <a:xfrm>
                <a:off x="6427603" y="3346628"/>
                <a:ext cx="565459" cy="5659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b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68" name="TextBox 68"/>
              <p:cNvSpPr txBox="1">
                <a:spLocks noChangeArrowheads="1"/>
              </p:cNvSpPr>
              <p:nvPr/>
            </p:nvSpPr>
            <p:spPr bwMode="auto">
              <a:xfrm>
                <a:off x="6272040" y="3408808"/>
                <a:ext cx="928480" cy="452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altLang="en-US" sz="500" smtClean="0">
                    <a:solidFill>
                      <a:prstClr val="black"/>
                    </a:solidFill>
                    <a:latin typeface="Verdana" pitchFamily="34" charset="0"/>
                  </a:rPr>
                  <a:t>Country</a:t>
                </a:r>
              </a:p>
              <a:p>
                <a:pPr algn="ctr" eaLnBrk="1" hangingPunct="1"/>
                <a:r>
                  <a:rPr lang="en-US" altLang="en-US" sz="500" smtClean="0">
                    <a:solidFill>
                      <a:prstClr val="black"/>
                    </a:solidFill>
                    <a:latin typeface="Verdana" pitchFamily="34" charset="0"/>
                  </a:rPr>
                  <a:t>XXX </a:t>
                </a:r>
              </a:p>
            </p:txBody>
          </p:sp>
        </p:grpSp>
        <p:sp>
          <p:nvSpPr>
            <p:cNvPr id="2166" name="TextBox 182"/>
            <p:cNvSpPr txBox="1">
              <a:spLocks noChangeArrowheads="1"/>
            </p:cNvSpPr>
            <p:nvPr/>
          </p:nvSpPr>
          <p:spPr bwMode="auto">
            <a:xfrm>
              <a:off x="8211581" y="6039399"/>
              <a:ext cx="15841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</a:pPr>
              <a:r>
                <a:rPr lang="en-US" altLang="en-US" sz="600" b="0" smtClean="0">
                  <a:solidFill>
                    <a:prstClr val="black"/>
                  </a:solidFill>
                  <a:latin typeface="Verdana" pitchFamily="34" charset="0"/>
                  <a:ea typeface="MS PGothic" pitchFamily="34" charset="-128"/>
                </a:rPr>
                <a:t>ECHO - Budget 2014 Implementation through HIPs &amp; specific decisions</a:t>
              </a:r>
            </a:p>
          </p:txBody>
        </p:sp>
      </p:grpSp>
      <p:grpSp>
        <p:nvGrpSpPr>
          <p:cNvPr id="2087" name="Group 2054"/>
          <p:cNvGrpSpPr>
            <a:grpSpLocks noChangeAspect="1"/>
          </p:cNvGrpSpPr>
          <p:nvPr/>
        </p:nvGrpSpPr>
        <p:grpSpPr bwMode="auto">
          <a:xfrm>
            <a:off x="2220271" y="2671766"/>
            <a:ext cx="845103" cy="471487"/>
            <a:chOff x="2465760" y="991566"/>
            <a:chExt cx="6959656" cy="3589729"/>
          </a:xfrm>
        </p:grpSpPr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5951620" y="2901256"/>
              <a:ext cx="1677435" cy="168003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57" name="TextBox 68"/>
            <p:cNvSpPr txBox="1">
              <a:spLocks noChangeArrowheads="1"/>
            </p:cNvSpPr>
            <p:nvPr/>
          </p:nvSpPr>
          <p:spPr bwMode="auto">
            <a:xfrm>
              <a:off x="2465760" y="991566"/>
              <a:ext cx="6959656" cy="257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Algeria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10 000 000</a:t>
              </a:r>
            </a:p>
          </p:txBody>
        </p:sp>
      </p:grpSp>
      <p:grpSp>
        <p:nvGrpSpPr>
          <p:cNvPr id="2088" name="Group 2054"/>
          <p:cNvGrpSpPr>
            <a:grpSpLocks noChangeAspect="1"/>
          </p:cNvGrpSpPr>
          <p:nvPr/>
        </p:nvGrpSpPr>
        <p:grpSpPr bwMode="auto">
          <a:xfrm>
            <a:off x="5252035" y="2238378"/>
            <a:ext cx="881973" cy="690563"/>
            <a:chOff x="2312327" y="991566"/>
            <a:chExt cx="7266590" cy="5258641"/>
          </a:xfrm>
        </p:grpSpPr>
        <p:sp>
          <p:nvSpPr>
            <p:cNvPr id="207" name="Oval 206"/>
            <p:cNvSpPr>
              <a:spLocks noChangeAspect="1"/>
            </p:cNvSpPr>
            <p:nvPr/>
          </p:nvSpPr>
          <p:spPr>
            <a:xfrm>
              <a:off x="5945617" y="2901600"/>
              <a:ext cx="3356387" cy="334860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55" name="TextBox 68"/>
            <p:cNvSpPr txBox="1">
              <a:spLocks noChangeArrowheads="1"/>
            </p:cNvSpPr>
            <p:nvPr/>
          </p:nvSpPr>
          <p:spPr bwMode="auto">
            <a:xfrm>
              <a:off x="2312327" y="991566"/>
              <a:ext cx="7266590" cy="2578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Afghanistan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31 500 000</a:t>
              </a:r>
            </a:p>
          </p:txBody>
        </p:sp>
      </p:grpSp>
      <p:grpSp>
        <p:nvGrpSpPr>
          <p:cNvPr id="2089" name="Group 2054"/>
          <p:cNvGrpSpPr>
            <a:grpSpLocks noChangeAspect="1"/>
          </p:cNvGrpSpPr>
          <p:nvPr/>
        </p:nvGrpSpPr>
        <p:grpSpPr bwMode="auto">
          <a:xfrm>
            <a:off x="4401731" y="1984375"/>
            <a:ext cx="771365" cy="471488"/>
            <a:chOff x="2766156" y="991566"/>
            <a:chExt cx="6358863" cy="3589729"/>
          </a:xfrm>
        </p:grpSpPr>
        <p:sp>
          <p:nvSpPr>
            <p:cNvPr id="210" name="Oval 209"/>
            <p:cNvSpPr>
              <a:spLocks noChangeAspect="1"/>
            </p:cNvSpPr>
            <p:nvPr/>
          </p:nvSpPr>
          <p:spPr>
            <a:xfrm>
              <a:off x="5945591" y="2901251"/>
              <a:ext cx="1679131" cy="168004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53" name="TextBox 68"/>
            <p:cNvSpPr txBox="1">
              <a:spLocks noChangeArrowheads="1"/>
            </p:cNvSpPr>
            <p:nvPr/>
          </p:nvSpPr>
          <p:spPr bwMode="auto">
            <a:xfrm>
              <a:off x="2766156" y="991566"/>
              <a:ext cx="6358863" cy="257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Armenia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8 000 000</a:t>
              </a:r>
            </a:p>
          </p:txBody>
        </p:sp>
      </p:grpSp>
      <p:grpSp>
        <p:nvGrpSpPr>
          <p:cNvPr id="2090" name="Group 2054"/>
          <p:cNvGrpSpPr>
            <a:grpSpLocks noChangeAspect="1"/>
          </p:cNvGrpSpPr>
          <p:nvPr/>
        </p:nvGrpSpPr>
        <p:grpSpPr bwMode="auto">
          <a:xfrm>
            <a:off x="6914813" y="2865438"/>
            <a:ext cx="857927" cy="508000"/>
            <a:chOff x="4566535" y="1052181"/>
            <a:chExt cx="7066408" cy="3873104"/>
          </a:xfrm>
        </p:grpSpPr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5945280" y="2904005"/>
              <a:ext cx="2027728" cy="20212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51" name="TextBox 68"/>
            <p:cNvSpPr txBox="1">
              <a:spLocks noChangeArrowheads="1"/>
            </p:cNvSpPr>
            <p:nvPr/>
          </p:nvSpPr>
          <p:spPr bwMode="auto">
            <a:xfrm>
              <a:off x="4566535" y="1052181"/>
              <a:ext cx="7066408" cy="2581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Bangladesh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12 500 000</a:t>
              </a:r>
            </a:p>
          </p:txBody>
        </p:sp>
      </p:grpSp>
      <p:grpSp>
        <p:nvGrpSpPr>
          <p:cNvPr id="2091" name="Group 2054"/>
          <p:cNvGrpSpPr>
            <a:grpSpLocks noChangeAspect="1"/>
          </p:cNvGrpSpPr>
          <p:nvPr/>
        </p:nvGrpSpPr>
        <p:grpSpPr bwMode="auto">
          <a:xfrm>
            <a:off x="2887989" y="4298951"/>
            <a:ext cx="771365" cy="428796"/>
            <a:chOff x="3404697" y="2903310"/>
            <a:chExt cx="6358855" cy="3265246"/>
          </a:xfrm>
        </p:grpSpPr>
        <p:sp>
          <p:nvSpPr>
            <p:cNvPr id="219" name="Oval 218"/>
            <p:cNvSpPr>
              <a:spLocks noChangeAspect="1"/>
            </p:cNvSpPr>
            <p:nvPr/>
          </p:nvSpPr>
          <p:spPr>
            <a:xfrm>
              <a:off x="5943879" y="2903310"/>
              <a:ext cx="1244246" cy="12451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49" name="TextBox 68"/>
            <p:cNvSpPr txBox="1">
              <a:spLocks noChangeArrowheads="1"/>
            </p:cNvSpPr>
            <p:nvPr/>
          </p:nvSpPr>
          <p:spPr bwMode="auto">
            <a:xfrm>
              <a:off x="3404697" y="3590495"/>
              <a:ext cx="6358855" cy="2578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Cameroon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3 000 000</a:t>
              </a:r>
            </a:p>
          </p:txBody>
        </p:sp>
      </p:grpSp>
      <p:grpSp>
        <p:nvGrpSpPr>
          <p:cNvPr id="2092" name="Group 2054"/>
          <p:cNvGrpSpPr>
            <a:grpSpLocks noChangeAspect="1"/>
          </p:cNvGrpSpPr>
          <p:nvPr/>
        </p:nvGrpSpPr>
        <p:grpSpPr bwMode="auto">
          <a:xfrm>
            <a:off x="3404303" y="3930650"/>
            <a:ext cx="845103" cy="490538"/>
            <a:chOff x="3766959" y="2427670"/>
            <a:chExt cx="6959649" cy="3731106"/>
          </a:xfrm>
        </p:grpSpPr>
        <p:sp>
          <p:nvSpPr>
            <p:cNvPr id="222" name="Oval 221"/>
            <p:cNvSpPr>
              <a:spLocks noChangeAspect="1"/>
            </p:cNvSpPr>
            <p:nvPr/>
          </p:nvSpPr>
          <p:spPr>
            <a:xfrm>
              <a:off x="5949489" y="2898590"/>
              <a:ext cx="3258316" cy="326018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47" name="TextBox 68"/>
            <p:cNvSpPr txBox="1">
              <a:spLocks noChangeArrowheads="1"/>
            </p:cNvSpPr>
            <p:nvPr/>
          </p:nvSpPr>
          <p:spPr bwMode="auto">
            <a:xfrm>
              <a:off x="3766959" y="2427670"/>
              <a:ext cx="6959649" cy="257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CAR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32 500 000</a:t>
              </a:r>
            </a:p>
          </p:txBody>
        </p:sp>
      </p:grpSp>
      <p:grpSp>
        <p:nvGrpSpPr>
          <p:cNvPr id="2093" name="Group 2054"/>
          <p:cNvGrpSpPr>
            <a:grpSpLocks noChangeAspect="1"/>
          </p:cNvGrpSpPr>
          <p:nvPr/>
        </p:nvGrpSpPr>
        <p:grpSpPr bwMode="auto">
          <a:xfrm>
            <a:off x="6095715" y="3457577"/>
            <a:ext cx="771365" cy="462531"/>
            <a:chOff x="2651449" y="2903307"/>
            <a:chExt cx="6358863" cy="3526278"/>
          </a:xfrm>
        </p:grpSpPr>
        <p:sp>
          <p:nvSpPr>
            <p:cNvPr id="225" name="Oval 224"/>
            <p:cNvSpPr>
              <a:spLocks noChangeAspect="1"/>
            </p:cNvSpPr>
            <p:nvPr/>
          </p:nvSpPr>
          <p:spPr>
            <a:xfrm>
              <a:off x="5939601" y="2903307"/>
              <a:ext cx="1485857" cy="147655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45" name="TextBox 68"/>
            <p:cNvSpPr txBox="1">
              <a:spLocks noChangeArrowheads="1"/>
            </p:cNvSpPr>
            <p:nvPr/>
          </p:nvSpPr>
          <p:spPr bwMode="auto">
            <a:xfrm>
              <a:off x="2651449" y="3848492"/>
              <a:ext cx="6358863" cy="258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India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6 000 000</a:t>
              </a:r>
            </a:p>
          </p:txBody>
        </p:sp>
      </p:grpSp>
      <p:grpSp>
        <p:nvGrpSpPr>
          <p:cNvPr id="2094" name="Group 2054"/>
          <p:cNvGrpSpPr>
            <a:grpSpLocks noChangeAspect="1"/>
          </p:cNvGrpSpPr>
          <p:nvPr/>
        </p:nvGrpSpPr>
        <p:grpSpPr bwMode="auto">
          <a:xfrm>
            <a:off x="3157385" y="3514728"/>
            <a:ext cx="845103" cy="474663"/>
            <a:chOff x="4288094" y="2903310"/>
            <a:chExt cx="6972736" cy="3617076"/>
          </a:xfrm>
        </p:grpSpPr>
        <p:sp>
          <p:nvSpPr>
            <p:cNvPr id="228" name="Oval 227"/>
            <p:cNvSpPr>
              <a:spLocks noChangeAspect="1"/>
            </p:cNvSpPr>
            <p:nvPr/>
          </p:nvSpPr>
          <p:spPr>
            <a:xfrm>
              <a:off x="5948792" y="2903310"/>
              <a:ext cx="3627158" cy="361707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43" name="TextBox 68"/>
            <p:cNvSpPr txBox="1">
              <a:spLocks noChangeArrowheads="1"/>
            </p:cNvSpPr>
            <p:nvPr/>
          </p:nvSpPr>
          <p:spPr bwMode="auto">
            <a:xfrm>
              <a:off x="4288094" y="3295542"/>
              <a:ext cx="6972736" cy="2579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Chad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41 500 000</a:t>
              </a:r>
            </a:p>
          </p:txBody>
        </p:sp>
      </p:grpSp>
      <p:grpSp>
        <p:nvGrpSpPr>
          <p:cNvPr id="2095" name="Group 2054"/>
          <p:cNvGrpSpPr>
            <a:grpSpLocks noChangeAspect="1"/>
          </p:cNvGrpSpPr>
          <p:nvPr/>
        </p:nvGrpSpPr>
        <p:grpSpPr bwMode="auto">
          <a:xfrm>
            <a:off x="1899345" y="3833813"/>
            <a:ext cx="947695" cy="381000"/>
            <a:chOff x="2959876" y="921026"/>
            <a:chExt cx="7813725" cy="2900820"/>
          </a:xfrm>
        </p:grpSpPr>
        <p:sp>
          <p:nvSpPr>
            <p:cNvPr id="231" name="Oval 230"/>
            <p:cNvSpPr>
              <a:spLocks noChangeAspect="1"/>
            </p:cNvSpPr>
            <p:nvPr/>
          </p:nvSpPr>
          <p:spPr>
            <a:xfrm>
              <a:off x="5942462" y="2903253"/>
              <a:ext cx="930315" cy="91859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41" name="TextBox 68"/>
            <p:cNvSpPr txBox="1">
              <a:spLocks noChangeArrowheads="1"/>
            </p:cNvSpPr>
            <p:nvPr/>
          </p:nvSpPr>
          <p:spPr bwMode="auto">
            <a:xfrm>
              <a:off x="2959876" y="921026"/>
              <a:ext cx="7813725" cy="2577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Ivorian crisis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2 000 000</a:t>
              </a:r>
            </a:p>
          </p:txBody>
        </p:sp>
      </p:grpSp>
      <p:grpSp>
        <p:nvGrpSpPr>
          <p:cNvPr id="2096" name="Group 2054"/>
          <p:cNvGrpSpPr>
            <a:grpSpLocks noChangeAspect="1"/>
          </p:cNvGrpSpPr>
          <p:nvPr/>
        </p:nvGrpSpPr>
        <p:grpSpPr bwMode="auto">
          <a:xfrm>
            <a:off x="3349349" y="4454525"/>
            <a:ext cx="845103" cy="584200"/>
            <a:chOff x="4386320" y="2525070"/>
            <a:chExt cx="6671756" cy="4256209"/>
          </a:xfrm>
        </p:grpSpPr>
        <p:sp>
          <p:nvSpPr>
            <p:cNvPr id="234" name="Oval 233"/>
            <p:cNvSpPr>
              <a:spLocks noChangeAspect="1"/>
            </p:cNvSpPr>
            <p:nvPr/>
          </p:nvSpPr>
          <p:spPr>
            <a:xfrm>
              <a:off x="5651416" y="2525070"/>
              <a:ext cx="4268821" cy="425620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39" name="TextBox 68"/>
            <p:cNvSpPr txBox="1">
              <a:spLocks noChangeArrowheads="1"/>
            </p:cNvSpPr>
            <p:nvPr/>
          </p:nvSpPr>
          <p:spPr bwMode="auto">
            <a:xfrm>
              <a:off x="4386320" y="3600590"/>
              <a:ext cx="6671756" cy="2466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DRC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56 000 000</a:t>
              </a:r>
            </a:p>
          </p:txBody>
        </p:sp>
      </p:grpSp>
      <p:grpSp>
        <p:nvGrpSpPr>
          <p:cNvPr id="2097" name="Group 2054"/>
          <p:cNvGrpSpPr>
            <a:grpSpLocks noChangeAspect="1"/>
          </p:cNvGrpSpPr>
          <p:nvPr/>
        </p:nvGrpSpPr>
        <p:grpSpPr bwMode="auto">
          <a:xfrm>
            <a:off x="4133331" y="3908425"/>
            <a:ext cx="845103" cy="401638"/>
            <a:chOff x="3242862" y="2818622"/>
            <a:chExt cx="6972736" cy="3048550"/>
          </a:xfrm>
        </p:grpSpPr>
        <p:sp>
          <p:nvSpPr>
            <p:cNvPr id="237" name="Oval 236"/>
            <p:cNvSpPr>
              <a:spLocks noChangeAspect="1"/>
            </p:cNvSpPr>
            <p:nvPr/>
          </p:nvSpPr>
          <p:spPr>
            <a:xfrm>
              <a:off x="5943345" y="2902973"/>
              <a:ext cx="2974269" cy="296419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37" name="TextBox 68"/>
            <p:cNvSpPr txBox="1">
              <a:spLocks noChangeArrowheads="1"/>
            </p:cNvSpPr>
            <p:nvPr/>
          </p:nvSpPr>
          <p:spPr bwMode="auto">
            <a:xfrm>
              <a:off x="3242862" y="2818622"/>
              <a:ext cx="6972736" cy="256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Ethiopia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32 000 000</a:t>
              </a:r>
            </a:p>
          </p:txBody>
        </p:sp>
      </p:grpSp>
      <p:grpSp>
        <p:nvGrpSpPr>
          <p:cNvPr id="2098" name="Group 2054"/>
          <p:cNvGrpSpPr>
            <a:grpSpLocks noChangeAspect="1"/>
          </p:cNvGrpSpPr>
          <p:nvPr/>
        </p:nvGrpSpPr>
        <p:grpSpPr bwMode="auto">
          <a:xfrm>
            <a:off x="4743452" y="3794128"/>
            <a:ext cx="927997" cy="1406537"/>
            <a:chOff x="-3561154" y="78540"/>
            <a:chExt cx="7652712" cy="10705651"/>
          </a:xfrm>
        </p:grpSpPr>
        <p:sp>
          <p:nvSpPr>
            <p:cNvPr id="240" name="Oval 239"/>
            <p:cNvSpPr>
              <a:spLocks noChangeAspect="1"/>
            </p:cNvSpPr>
            <p:nvPr/>
          </p:nvSpPr>
          <p:spPr>
            <a:xfrm>
              <a:off x="-3561154" y="78540"/>
              <a:ext cx="725056" cy="72498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35" name="TextBox 68"/>
            <p:cNvSpPr txBox="1">
              <a:spLocks noChangeArrowheads="1"/>
            </p:cNvSpPr>
            <p:nvPr/>
          </p:nvSpPr>
          <p:spPr bwMode="auto">
            <a:xfrm>
              <a:off x="-2269491" y="8207337"/>
              <a:ext cx="6361049" cy="2576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Djibuti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1 000 000</a:t>
              </a:r>
            </a:p>
          </p:txBody>
        </p:sp>
      </p:grpSp>
      <p:grpSp>
        <p:nvGrpSpPr>
          <p:cNvPr id="2099" name="Group 2054"/>
          <p:cNvGrpSpPr>
            <a:grpSpLocks noChangeAspect="1"/>
          </p:cNvGrpSpPr>
          <p:nvPr/>
        </p:nvGrpSpPr>
        <p:grpSpPr bwMode="auto">
          <a:xfrm>
            <a:off x="6637175" y="2478091"/>
            <a:ext cx="771366" cy="579437"/>
            <a:chOff x="6338305" y="7393750"/>
            <a:chExt cx="6363758" cy="4404062"/>
          </a:xfrm>
        </p:grpSpPr>
        <p:sp>
          <p:nvSpPr>
            <p:cNvPr id="243" name="Oval 242"/>
            <p:cNvSpPr>
              <a:spLocks noChangeAspect="1"/>
            </p:cNvSpPr>
            <p:nvPr/>
          </p:nvSpPr>
          <p:spPr>
            <a:xfrm>
              <a:off x="7628182" y="11073856"/>
              <a:ext cx="725364" cy="72395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33" name="TextBox 68"/>
            <p:cNvSpPr txBox="1">
              <a:spLocks noChangeArrowheads="1"/>
            </p:cNvSpPr>
            <p:nvPr/>
          </p:nvSpPr>
          <p:spPr bwMode="auto">
            <a:xfrm>
              <a:off x="6338305" y="7393750"/>
              <a:ext cx="6363758" cy="2573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Nepal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6 000 000</a:t>
              </a:r>
            </a:p>
          </p:txBody>
        </p:sp>
      </p:grpSp>
      <p:grpSp>
        <p:nvGrpSpPr>
          <p:cNvPr id="2100" name="Group 2054"/>
          <p:cNvGrpSpPr>
            <a:grpSpLocks noChangeAspect="1"/>
          </p:cNvGrpSpPr>
          <p:nvPr/>
        </p:nvGrpSpPr>
        <p:grpSpPr bwMode="auto">
          <a:xfrm>
            <a:off x="6996459" y="3236915"/>
            <a:ext cx="1208985" cy="677325"/>
            <a:chOff x="638629" y="-3129105"/>
            <a:chExt cx="9962811" cy="5149190"/>
          </a:xfrm>
        </p:grpSpPr>
        <p:sp>
          <p:nvSpPr>
            <p:cNvPr id="252" name="Oval 251"/>
            <p:cNvSpPr>
              <a:spLocks noChangeAspect="1"/>
            </p:cNvSpPr>
            <p:nvPr/>
          </p:nvSpPr>
          <p:spPr>
            <a:xfrm>
              <a:off x="3941511" y="-3129105"/>
              <a:ext cx="2294384" cy="228095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31" name="TextBox 68"/>
            <p:cNvSpPr txBox="1">
              <a:spLocks noChangeArrowheads="1"/>
            </p:cNvSpPr>
            <p:nvPr/>
          </p:nvSpPr>
          <p:spPr bwMode="auto">
            <a:xfrm>
              <a:off x="638629" y="-1489605"/>
              <a:ext cx="9962811" cy="3509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Burma/Myanmar 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(Thailand)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18 000 000</a:t>
              </a:r>
            </a:p>
          </p:txBody>
        </p:sp>
      </p:grpSp>
      <p:grpSp>
        <p:nvGrpSpPr>
          <p:cNvPr id="2101" name="Group 2054"/>
          <p:cNvGrpSpPr>
            <a:grpSpLocks noChangeAspect="1"/>
          </p:cNvGrpSpPr>
          <p:nvPr/>
        </p:nvGrpSpPr>
        <p:grpSpPr bwMode="auto">
          <a:xfrm>
            <a:off x="1482665" y="3769778"/>
            <a:ext cx="1289135" cy="832371"/>
            <a:chOff x="1471941" y="519258"/>
            <a:chExt cx="10630064" cy="6341437"/>
          </a:xfrm>
        </p:grpSpPr>
        <p:sp>
          <p:nvSpPr>
            <p:cNvPr id="258" name="Oval 257"/>
            <p:cNvSpPr>
              <a:spLocks noChangeAspect="1"/>
            </p:cNvSpPr>
            <p:nvPr/>
          </p:nvSpPr>
          <p:spPr>
            <a:xfrm>
              <a:off x="5941122" y="519258"/>
              <a:ext cx="4029824" cy="400469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29" name="TextBox 68"/>
            <p:cNvSpPr txBox="1">
              <a:spLocks noChangeArrowheads="1"/>
            </p:cNvSpPr>
            <p:nvPr/>
          </p:nvSpPr>
          <p:spPr bwMode="auto">
            <a:xfrm>
              <a:off x="1471941" y="4281414"/>
              <a:ext cx="10630064" cy="2579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West Africa - Ebola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42 000 000</a:t>
              </a:r>
            </a:p>
          </p:txBody>
        </p:sp>
      </p:grpSp>
      <p:grpSp>
        <p:nvGrpSpPr>
          <p:cNvPr id="2102" name="Group 2054"/>
          <p:cNvGrpSpPr>
            <a:grpSpLocks noChangeAspect="1"/>
          </p:cNvGrpSpPr>
          <p:nvPr/>
        </p:nvGrpSpPr>
        <p:grpSpPr bwMode="auto">
          <a:xfrm>
            <a:off x="2272713" y="3959226"/>
            <a:ext cx="820716" cy="874550"/>
            <a:chOff x="2923805" y="-12654319"/>
            <a:chExt cx="6762159" cy="6653068"/>
          </a:xfrm>
        </p:grpSpPr>
        <p:sp>
          <p:nvSpPr>
            <p:cNvPr id="261" name="Oval 260"/>
            <p:cNvSpPr>
              <a:spLocks noChangeAspect="1"/>
            </p:cNvSpPr>
            <p:nvPr/>
          </p:nvSpPr>
          <p:spPr>
            <a:xfrm>
              <a:off x="8200882" y="-12654319"/>
              <a:ext cx="1485082" cy="148544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27" name="TextBox 68"/>
            <p:cNvSpPr txBox="1">
              <a:spLocks noChangeArrowheads="1"/>
            </p:cNvSpPr>
            <p:nvPr/>
          </p:nvSpPr>
          <p:spPr bwMode="auto">
            <a:xfrm>
              <a:off x="2923805" y="-8576773"/>
              <a:ext cx="6355539" cy="2575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Nigeria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7 500 000</a:t>
              </a:r>
            </a:p>
          </p:txBody>
        </p:sp>
      </p:grpSp>
      <p:grpSp>
        <p:nvGrpSpPr>
          <p:cNvPr id="2103" name="Group 2054"/>
          <p:cNvGrpSpPr>
            <a:grpSpLocks noChangeAspect="1"/>
          </p:cNvGrpSpPr>
          <p:nvPr/>
        </p:nvGrpSpPr>
        <p:grpSpPr bwMode="auto">
          <a:xfrm>
            <a:off x="2671610" y="1863727"/>
            <a:ext cx="1135247" cy="461665"/>
            <a:chOff x="17564373" y="5192830"/>
            <a:chExt cx="9362025" cy="3511503"/>
          </a:xfrm>
        </p:grpSpPr>
        <p:sp>
          <p:nvSpPr>
            <p:cNvPr id="264" name="Oval 263"/>
            <p:cNvSpPr>
              <a:spLocks noChangeAspect="1"/>
            </p:cNvSpPr>
            <p:nvPr/>
          </p:nvSpPr>
          <p:spPr>
            <a:xfrm>
              <a:off x="25212144" y="7052349"/>
              <a:ext cx="1099699" cy="109881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25" name="TextBox 68"/>
            <p:cNvSpPr txBox="1">
              <a:spLocks noChangeArrowheads="1"/>
            </p:cNvSpPr>
            <p:nvPr/>
          </p:nvSpPr>
          <p:spPr bwMode="auto">
            <a:xfrm>
              <a:off x="17564373" y="5192830"/>
              <a:ext cx="9362025" cy="351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Serbia/Bosnia &amp;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Herzegovina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3 000 000</a:t>
              </a:r>
            </a:p>
          </p:txBody>
        </p:sp>
      </p:grpSp>
      <p:cxnSp>
        <p:nvCxnSpPr>
          <p:cNvPr id="266" name="Straight Connector 265"/>
          <p:cNvCxnSpPr>
            <a:endCxn id="243" idx="7"/>
          </p:cNvCxnSpPr>
          <p:nvPr/>
        </p:nvCxnSpPr>
        <p:spPr>
          <a:xfrm flipH="1">
            <a:off x="6868258" y="2763841"/>
            <a:ext cx="80596" cy="212725"/>
          </a:xfrm>
          <a:prstGeom prst="line">
            <a:avLst/>
          </a:prstGeom>
          <a:ln w="127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>
            <a:stCxn id="240" idx="5"/>
          </p:cNvCxnSpPr>
          <p:nvPr/>
        </p:nvCxnSpPr>
        <p:spPr>
          <a:xfrm>
            <a:off x="4818184" y="3875091"/>
            <a:ext cx="310662" cy="1011237"/>
          </a:xfrm>
          <a:prstGeom prst="line">
            <a:avLst/>
          </a:prstGeom>
          <a:ln w="127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>
            <a:stCxn id="261" idx="4"/>
          </p:cNvCxnSpPr>
          <p:nvPr/>
        </p:nvCxnSpPr>
        <p:spPr>
          <a:xfrm flipH="1">
            <a:off x="2773974" y="4154491"/>
            <a:ext cx="228600" cy="403225"/>
          </a:xfrm>
          <a:prstGeom prst="line">
            <a:avLst/>
          </a:prstGeom>
          <a:ln w="127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7" name="Group 2054"/>
          <p:cNvGrpSpPr>
            <a:grpSpLocks noChangeAspect="1"/>
          </p:cNvGrpSpPr>
          <p:nvPr/>
        </p:nvGrpSpPr>
        <p:grpSpPr bwMode="auto">
          <a:xfrm>
            <a:off x="5660261" y="2901953"/>
            <a:ext cx="845103" cy="479425"/>
            <a:chOff x="1619737" y="12467494"/>
            <a:chExt cx="6972736" cy="3645845"/>
          </a:xfrm>
        </p:grpSpPr>
        <p:sp>
          <p:nvSpPr>
            <p:cNvPr id="282" name="Oval 281"/>
            <p:cNvSpPr>
              <a:spLocks noChangeAspect="1"/>
            </p:cNvSpPr>
            <p:nvPr/>
          </p:nvSpPr>
          <p:spPr>
            <a:xfrm>
              <a:off x="4670849" y="12467494"/>
              <a:ext cx="3651339" cy="364584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23" name="TextBox 68"/>
            <p:cNvSpPr txBox="1">
              <a:spLocks noChangeArrowheads="1"/>
            </p:cNvSpPr>
            <p:nvPr/>
          </p:nvSpPr>
          <p:spPr bwMode="auto">
            <a:xfrm>
              <a:off x="1619737" y="13029643"/>
              <a:ext cx="6972736" cy="257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Pakistan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45 000 000</a:t>
              </a:r>
            </a:p>
          </p:txBody>
        </p:sp>
      </p:grpSp>
      <p:grpSp>
        <p:nvGrpSpPr>
          <p:cNvPr id="2108" name="Group 2054"/>
          <p:cNvGrpSpPr>
            <a:grpSpLocks noChangeAspect="1"/>
          </p:cNvGrpSpPr>
          <p:nvPr/>
        </p:nvGrpSpPr>
        <p:grpSpPr bwMode="auto">
          <a:xfrm>
            <a:off x="4142359" y="4422776"/>
            <a:ext cx="771365" cy="931782"/>
            <a:chOff x="30099008" y="18872039"/>
            <a:chExt cx="6358861" cy="7090167"/>
          </a:xfrm>
        </p:grpSpPr>
        <p:sp>
          <p:nvSpPr>
            <p:cNvPr id="294" name="Oval 293"/>
            <p:cNvSpPr>
              <a:spLocks noChangeAspect="1"/>
            </p:cNvSpPr>
            <p:nvPr/>
          </p:nvSpPr>
          <p:spPr>
            <a:xfrm>
              <a:off x="30342970" y="18872039"/>
              <a:ext cx="1510010" cy="150996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21" name="TextBox 68"/>
            <p:cNvSpPr txBox="1">
              <a:spLocks noChangeArrowheads="1"/>
            </p:cNvSpPr>
            <p:nvPr/>
          </p:nvSpPr>
          <p:spPr bwMode="auto">
            <a:xfrm>
              <a:off x="30099008" y="23386062"/>
              <a:ext cx="6358861" cy="2576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Uganda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6 000 000</a:t>
              </a:r>
            </a:p>
          </p:txBody>
        </p:sp>
      </p:grpSp>
      <p:grpSp>
        <p:nvGrpSpPr>
          <p:cNvPr id="2109" name="Group 2054"/>
          <p:cNvGrpSpPr>
            <a:grpSpLocks noChangeAspect="1"/>
          </p:cNvGrpSpPr>
          <p:nvPr/>
        </p:nvGrpSpPr>
        <p:grpSpPr bwMode="auto">
          <a:xfrm>
            <a:off x="2920285" y="6103940"/>
            <a:ext cx="1213794" cy="467883"/>
            <a:chOff x="7881920" y="3740347"/>
            <a:chExt cx="10015935" cy="3557789"/>
          </a:xfrm>
        </p:grpSpPr>
        <p:sp>
          <p:nvSpPr>
            <p:cNvPr id="297" name="Oval 296"/>
            <p:cNvSpPr>
              <a:spLocks noChangeAspect="1"/>
            </p:cNvSpPr>
            <p:nvPr/>
          </p:nvSpPr>
          <p:spPr>
            <a:xfrm>
              <a:off x="14522300" y="3740347"/>
              <a:ext cx="1438952" cy="143648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19" name="TextBox 68"/>
            <p:cNvSpPr txBox="1">
              <a:spLocks noChangeArrowheads="1"/>
            </p:cNvSpPr>
            <p:nvPr/>
          </p:nvSpPr>
          <p:spPr bwMode="auto">
            <a:xfrm>
              <a:off x="7881920" y="3787629"/>
              <a:ext cx="10015935" cy="351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Southern Africa &amp;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 Indian Ocean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7 000 000</a:t>
              </a:r>
            </a:p>
          </p:txBody>
        </p:sp>
      </p:grpSp>
      <p:grpSp>
        <p:nvGrpSpPr>
          <p:cNvPr id="2110" name="Group 2054"/>
          <p:cNvGrpSpPr>
            <a:grpSpLocks noChangeAspect="1"/>
          </p:cNvGrpSpPr>
          <p:nvPr/>
        </p:nvGrpSpPr>
        <p:grpSpPr bwMode="auto">
          <a:xfrm>
            <a:off x="3758192" y="1377477"/>
            <a:ext cx="845104" cy="568822"/>
            <a:chOff x="28615023" y="1371359"/>
            <a:chExt cx="6966739" cy="4337635"/>
          </a:xfrm>
        </p:grpSpPr>
        <p:sp>
          <p:nvSpPr>
            <p:cNvPr id="300" name="Oval 299"/>
            <p:cNvSpPr>
              <a:spLocks noChangeAspect="1"/>
            </p:cNvSpPr>
            <p:nvPr/>
          </p:nvSpPr>
          <p:spPr>
            <a:xfrm>
              <a:off x="31168509" y="3287859"/>
              <a:ext cx="2416023" cy="242113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17" name="TextBox 68"/>
            <p:cNvSpPr txBox="1">
              <a:spLocks noChangeArrowheads="1"/>
            </p:cNvSpPr>
            <p:nvPr/>
          </p:nvSpPr>
          <p:spPr bwMode="auto">
            <a:xfrm>
              <a:off x="28615023" y="1371359"/>
              <a:ext cx="6966739" cy="2581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Ukraine</a:t>
              </a:r>
            </a:p>
            <a:p>
              <a:pPr algn="ctr" eaLnBrk="1" hangingPunct="1"/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28 </a:t>
              </a:r>
              <a:r>
                <a:rPr lang="en-US" altLang="en-US" sz="800" dirty="0">
                  <a:solidFill>
                    <a:prstClr val="black"/>
                  </a:solidFill>
                  <a:latin typeface="Verdana" pitchFamily="34" charset="0"/>
                </a:rPr>
                <a:t>0</a:t>
              </a:r>
              <a:r>
                <a:rPr lang="en-US" altLang="en-US" sz="800" dirty="0" smtClean="0">
                  <a:solidFill>
                    <a:prstClr val="black"/>
                  </a:solidFill>
                  <a:latin typeface="Verdana" pitchFamily="34" charset="0"/>
                </a:rPr>
                <a:t>00 000</a:t>
              </a:r>
            </a:p>
          </p:txBody>
        </p:sp>
      </p:grpSp>
      <p:grpSp>
        <p:nvGrpSpPr>
          <p:cNvPr id="2111" name="Group 2054"/>
          <p:cNvGrpSpPr>
            <a:grpSpLocks noChangeAspect="1"/>
          </p:cNvGrpSpPr>
          <p:nvPr/>
        </p:nvGrpSpPr>
        <p:grpSpPr bwMode="auto">
          <a:xfrm>
            <a:off x="4823525" y="3540125"/>
            <a:ext cx="845103" cy="414338"/>
            <a:chOff x="-4625624" y="-1896581"/>
            <a:chExt cx="6972736" cy="3143217"/>
          </a:xfrm>
        </p:grpSpPr>
        <p:sp>
          <p:nvSpPr>
            <p:cNvPr id="303" name="Oval 302"/>
            <p:cNvSpPr>
              <a:spLocks noChangeAspect="1"/>
            </p:cNvSpPr>
            <p:nvPr/>
          </p:nvSpPr>
          <p:spPr>
            <a:xfrm>
              <a:off x="-4343239" y="-1896581"/>
              <a:ext cx="3143537" cy="314321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15" name="TextBox 68"/>
            <p:cNvSpPr txBox="1">
              <a:spLocks noChangeArrowheads="1"/>
            </p:cNvSpPr>
            <p:nvPr/>
          </p:nvSpPr>
          <p:spPr bwMode="auto">
            <a:xfrm>
              <a:off x="-4625624" y="-1669877"/>
              <a:ext cx="6972736" cy="2568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Yemen</a:t>
              </a:r>
            </a:p>
            <a:p>
              <a:pPr algn="ctr" eaLnBrk="1" hangingPunct="1"/>
              <a:r>
                <a:rPr lang="en-US" altLang="en-US" sz="800" smtClean="0">
                  <a:solidFill>
                    <a:prstClr val="black"/>
                  </a:solidFill>
                  <a:latin typeface="Verdana" pitchFamily="34" charset="0"/>
                </a:rPr>
                <a:t>33 000 000</a:t>
              </a:r>
            </a:p>
          </p:txBody>
        </p:sp>
      </p:grpSp>
      <p:cxnSp>
        <p:nvCxnSpPr>
          <p:cNvPr id="308" name="Straight Connector 307"/>
          <p:cNvCxnSpPr>
            <a:stCxn id="294" idx="4"/>
          </p:cNvCxnSpPr>
          <p:nvPr/>
        </p:nvCxnSpPr>
        <p:spPr>
          <a:xfrm>
            <a:off x="4264269" y="4621213"/>
            <a:ext cx="130420" cy="457200"/>
          </a:xfrm>
          <a:prstGeom prst="line">
            <a:avLst/>
          </a:prstGeom>
          <a:ln w="127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4958861" y="4027491"/>
            <a:ext cx="310662" cy="1011237"/>
          </a:xfrm>
          <a:prstGeom prst="line">
            <a:avLst/>
          </a:prstGeom>
          <a:ln w="127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>
            <a:spLocks noChangeAspect="1"/>
          </p:cNvSpPr>
          <p:nvPr/>
        </p:nvSpPr>
        <p:spPr bwMode="auto">
          <a:xfrm>
            <a:off x="6948264" y="2708920"/>
            <a:ext cx="203688" cy="220663"/>
          </a:xfrm>
          <a:prstGeom prst="ellipse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9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8"/>
          <p:cNvSpPr>
            <a:spLocks noGrp="1" noChangeArrowheads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pPr marL="0" indent="0" eaLnBrk="1" hangingPunct="1"/>
            <a:r>
              <a:rPr lang="en-GB" kern="1200" dirty="0" smtClean="0"/>
              <a:t>Two complementary tools:</a:t>
            </a:r>
            <a:endParaRPr lang="en-GB" kern="1200" dirty="0"/>
          </a:p>
        </p:txBody>
      </p:sp>
      <p:graphicFrame>
        <p:nvGraphicFramePr>
          <p:cNvPr id="5" name="Group 5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55054292"/>
              </p:ext>
            </p:extLst>
          </p:nvPr>
        </p:nvGraphicFramePr>
        <p:xfrm>
          <a:off x="468313" y="2349500"/>
          <a:ext cx="8218487" cy="3934143"/>
        </p:xfrm>
        <a:graphic>
          <a:graphicData uri="http://schemas.openxmlformats.org/drawingml/2006/table">
            <a:tbl>
              <a:tblPr/>
              <a:tblGrid>
                <a:gridCol w="1482725"/>
                <a:gridCol w="3227387"/>
                <a:gridCol w="350837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Humanitarian Aid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Civil Protection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What?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Active donor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: programming and policy development in the field of humanitarian aid.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Funding from EC budget and EAR: €1,3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bn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 in 2012.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Voluntary contributions of assistance 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 kind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from Member States (experts, specialised teams, equipment, other material assistance).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Budget of Civil Protection Financial Instrument:  €189 million over 2007-2013.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To whom?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Implementing partners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(UN specialised agencies / Red Cross/Crescent movement/ NGOs / international organisations).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Government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 of affected country, upon request from them.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Experts?</a:t>
                      </a:r>
                      <a:endParaRPr kumimoji="0" lang="en-GB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ECHO’s personnel, living in the field.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Member States national experts deployed to the field.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Geographical scope?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The most vulnerable population(s) 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outside the European Union,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 mainly in developing countries.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Inside and outside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 the European Union.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Type of disaster?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Natural and man-made disasters (wars, conflicts, etc.).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Natural and man-made disasters (complex emergencies rather the exception).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Timescale?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Immediate aftermath of crisis and beyond (presence of humanitarian needs - LRRD).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Verdana" pitchFamily="34" charset="0"/>
                        </a:rPr>
                        <a:t>Acute stage only (normally max. 2-3 weeks).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669463"/>
              </p:ext>
            </p:extLst>
          </p:nvPr>
        </p:nvGraphicFramePr>
        <p:xfrm>
          <a:off x="179388" y="1989138"/>
          <a:ext cx="8856662" cy="44608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12113"/>
                <a:gridCol w="3960296"/>
                <a:gridCol w="3384253"/>
              </a:tblGrid>
              <a:tr h="335284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Humanitarian</a:t>
                      </a:r>
                      <a:r>
                        <a:rPr lang="de-DE" sz="1600" dirty="0" smtClean="0"/>
                        <a:t> </a:t>
                      </a:r>
                      <a:r>
                        <a:rPr lang="de-DE" sz="1600" dirty="0" err="1" smtClean="0"/>
                        <a:t>Aid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Civil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baseline="0" dirty="0" err="1" smtClean="0"/>
                        <a:t>Protection</a:t>
                      </a:r>
                      <a:r>
                        <a:rPr lang="de-DE" sz="1600" baseline="0" dirty="0" smtClean="0"/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</a:tr>
              <a:tr h="1329762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 smtClean="0"/>
                        <a:t>What</a:t>
                      </a:r>
                      <a:r>
                        <a:rPr lang="de-DE" sz="1400" b="1" dirty="0" smtClean="0"/>
                        <a:t>? 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Funding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from EC budget</a:t>
                      </a:r>
                      <a:b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(Over €  1300 million in 2014)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Active donor: programming and policy development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Voluntary contributions in kind from MS, </a:t>
                      </a: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coordinated and supported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by COM/ERC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Budget of CP Financial Instrument = EUR 368 million over 7 years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1437" marR="91437" marT="45721" marB="45721" anchor="ctr"/>
                </a:tc>
              </a:tr>
              <a:tr h="491544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 smtClean="0"/>
                        <a:t>To</a:t>
                      </a:r>
                      <a:r>
                        <a:rPr lang="de-DE" sz="1400" b="1" dirty="0" smtClean="0"/>
                        <a:t> </a:t>
                      </a:r>
                      <a:r>
                        <a:rPr lang="de-DE" sz="1400" b="1" dirty="0" err="1" smtClean="0"/>
                        <a:t>whom</a:t>
                      </a:r>
                      <a:r>
                        <a:rPr lang="de-DE" sz="1400" b="1" dirty="0" smtClean="0"/>
                        <a:t>? 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Implementing </a:t>
                      </a: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partners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Government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of affected country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</a:tr>
              <a:tr h="731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Geographical scope?</a:t>
                      </a:r>
                    </a:p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Most vulnerable population(s) in third countries, </a:t>
                      </a: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mainly in developing countries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Inside and outside 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the EU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</a:tr>
              <a:tr h="7806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 of disaster?</a:t>
                      </a:r>
                    </a:p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Natural and man-made 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disasters </a:t>
                      </a:r>
                      <a:b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(wars, conflicts, forgotten crises etc.)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Natural and man-made 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disasters (complex emergencies rather exceptional)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</a:tr>
              <a:tr h="7920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Timescale?</a:t>
                      </a:r>
                    </a:p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Immediate </a:t>
                      </a: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aftermath of crisis 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&amp; beyond </a:t>
                      </a:r>
                      <a:b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(presence of humanitarian needs)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Acute stage 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only </a:t>
                      </a:r>
                      <a:b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(normally max. 2-3 weeks)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7" marR="91437" marT="45721" marB="4572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0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4848" y="1340247"/>
            <a:ext cx="8229600" cy="936625"/>
          </a:xfrm>
        </p:spPr>
        <p:txBody>
          <a:bodyPr/>
          <a:lstStyle/>
          <a:p>
            <a:pPr marL="0" indent="0" algn="ctr"/>
            <a:r>
              <a:rPr lang="fr-BE" sz="2800" dirty="0" err="1"/>
              <a:t>Humanitarian</a:t>
            </a:r>
            <a:r>
              <a:rPr lang="fr-BE" sz="2800" dirty="0"/>
              <a:t> </a:t>
            </a:r>
            <a:r>
              <a:rPr lang="fr-BE" sz="2800" dirty="0" err="1" smtClean="0"/>
              <a:t>principles</a:t>
            </a:r>
            <a:r>
              <a:rPr lang="fr-BE" sz="2800" dirty="0" smtClean="0"/>
              <a:t> -</a:t>
            </a:r>
            <a:br>
              <a:rPr lang="fr-BE" sz="2800" dirty="0" smtClean="0"/>
            </a:br>
            <a:r>
              <a:rPr lang="fr-BE" sz="2400" b="0" dirty="0" err="1" smtClean="0"/>
              <a:t>precondition</a:t>
            </a:r>
            <a:r>
              <a:rPr lang="fr-BE" sz="2400" b="0" dirty="0" smtClean="0"/>
              <a:t> for </a:t>
            </a:r>
            <a:r>
              <a:rPr lang="fr-BE" sz="2400" dirty="0" err="1" smtClean="0"/>
              <a:t>access</a:t>
            </a:r>
            <a:r>
              <a:rPr lang="fr-BE" sz="2400" dirty="0" smtClean="0"/>
              <a:t> </a:t>
            </a:r>
            <a:r>
              <a:rPr lang="fr-BE" sz="2400" b="0" dirty="0" smtClean="0"/>
              <a:t>to </a:t>
            </a:r>
            <a:r>
              <a:rPr lang="fr-BE" sz="2400" b="0" dirty="0" err="1" smtClean="0"/>
              <a:t>victims</a:t>
            </a:r>
            <a:endParaRPr lang="en-GB" sz="2400" b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04146" y="2797997"/>
            <a:ext cx="8229600" cy="365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fr-BE" b="0" dirty="0">
                <a:solidFill>
                  <a:schemeClr val="tx2"/>
                </a:solidFill>
              </a:rPr>
              <a:t>Humanity</a:t>
            </a:r>
            <a:r>
              <a:rPr lang="fr-BE" dirty="0" smtClean="0">
                <a:solidFill>
                  <a:schemeClr val="tx2"/>
                </a:solidFill>
              </a:rPr>
              <a:t> </a:t>
            </a:r>
            <a:r>
              <a:rPr lang="fr-BE" sz="1400" dirty="0" smtClean="0"/>
              <a:t>- </a:t>
            </a:r>
            <a:r>
              <a:rPr lang="fr-BE" sz="1400" dirty="0" err="1" smtClean="0"/>
              <a:t>suffering</a:t>
            </a:r>
            <a:r>
              <a:rPr lang="fr-BE" sz="1400" dirty="0" smtClean="0"/>
              <a:t> </a:t>
            </a:r>
            <a:r>
              <a:rPr lang="fr-BE" sz="1400" dirty="0"/>
              <a:t>must </a:t>
            </a:r>
            <a:r>
              <a:rPr lang="fr-BE" sz="1400" dirty="0" err="1"/>
              <a:t>be</a:t>
            </a:r>
            <a:r>
              <a:rPr lang="fr-BE" sz="1400" dirty="0"/>
              <a:t> </a:t>
            </a:r>
            <a:r>
              <a:rPr lang="fr-BE" sz="1400" dirty="0" err="1"/>
              <a:t>addressed</a:t>
            </a:r>
            <a:r>
              <a:rPr lang="fr-BE" sz="1400" dirty="0"/>
              <a:t> </a:t>
            </a:r>
            <a:r>
              <a:rPr lang="fr-BE" sz="1400" dirty="0" err="1"/>
              <a:t>wherever</a:t>
            </a:r>
            <a:r>
              <a:rPr lang="fr-BE" sz="1400" dirty="0"/>
              <a:t> </a:t>
            </a:r>
            <a:r>
              <a:rPr lang="fr-BE" sz="1400" dirty="0" err="1"/>
              <a:t>it</a:t>
            </a:r>
            <a:r>
              <a:rPr lang="fr-BE" sz="1400" dirty="0"/>
              <a:t> </a:t>
            </a:r>
            <a:r>
              <a:rPr lang="fr-BE" sz="1400" dirty="0" err="1"/>
              <a:t>is</a:t>
            </a:r>
            <a:r>
              <a:rPr lang="fr-BE" sz="1400" dirty="0"/>
              <a:t> </a:t>
            </a:r>
            <a:r>
              <a:rPr lang="fr-BE" sz="1400" dirty="0" err="1"/>
              <a:t>found</a:t>
            </a:r>
            <a:endParaRPr lang="fr-BE" sz="1400" dirty="0">
              <a:solidFill>
                <a:schemeClr val="tx2"/>
              </a:solidFill>
            </a:endParaRPr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fr-BE" b="0" dirty="0" err="1">
                <a:solidFill>
                  <a:schemeClr val="tx2"/>
                </a:solidFill>
              </a:rPr>
              <a:t>Neutrality</a:t>
            </a:r>
            <a:r>
              <a:rPr lang="fr-BE" sz="2800" dirty="0">
                <a:solidFill>
                  <a:schemeClr val="tx2"/>
                </a:solidFill>
              </a:rPr>
              <a:t> </a:t>
            </a:r>
            <a:r>
              <a:rPr lang="fr-BE" sz="1400" dirty="0" smtClean="0"/>
              <a:t>- must </a:t>
            </a:r>
            <a:r>
              <a:rPr lang="fr-BE" sz="1400" dirty="0"/>
              <a:t>not </a:t>
            </a:r>
            <a:r>
              <a:rPr lang="fr-BE" sz="1400" dirty="0" err="1"/>
              <a:t>favour</a:t>
            </a:r>
            <a:r>
              <a:rPr lang="fr-BE" sz="1400" dirty="0"/>
              <a:t> </a:t>
            </a:r>
            <a:r>
              <a:rPr lang="fr-BE" sz="1400" dirty="0" err="1"/>
              <a:t>any</a:t>
            </a:r>
            <a:r>
              <a:rPr lang="fr-BE" sz="1400" dirty="0"/>
              <a:t> </a:t>
            </a:r>
            <a:r>
              <a:rPr lang="fr-BE" sz="1400" dirty="0" err="1"/>
              <a:t>side</a:t>
            </a:r>
            <a:r>
              <a:rPr lang="fr-BE" sz="1400" dirty="0"/>
              <a:t> in </a:t>
            </a:r>
            <a:r>
              <a:rPr lang="fr-BE" sz="1400" dirty="0" smtClean="0"/>
              <a:t>a </a:t>
            </a:r>
            <a:r>
              <a:rPr lang="fr-BE" sz="1400" dirty="0" err="1" smtClean="0"/>
              <a:t>conflict</a:t>
            </a:r>
            <a:endParaRPr lang="fr-BE" sz="1400" dirty="0">
              <a:solidFill>
                <a:schemeClr val="tx2"/>
              </a:solidFill>
            </a:endParaRPr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fr-BE" b="0" dirty="0" err="1" smtClean="0">
                <a:solidFill>
                  <a:schemeClr val="tx2"/>
                </a:solidFill>
              </a:rPr>
              <a:t>Impartiality</a:t>
            </a:r>
            <a:r>
              <a:rPr lang="fr-BE" dirty="0" smtClean="0">
                <a:solidFill>
                  <a:schemeClr val="tx2"/>
                </a:solidFill>
              </a:rPr>
              <a:t> </a:t>
            </a:r>
            <a:r>
              <a:rPr lang="fr-BE" sz="1400" dirty="0" smtClean="0"/>
              <a:t>- </a:t>
            </a:r>
            <a:r>
              <a:rPr lang="fr-BE" sz="1400" dirty="0" err="1"/>
              <a:t>n</a:t>
            </a:r>
            <a:r>
              <a:rPr lang="fr-BE" sz="1400" dirty="0" err="1" smtClean="0"/>
              <a:t>eeds-based</a:t>
            </a:r>
            <a:r>
              <a:rPr lang="fr-BE" sz="1400" dirty="0" smtClean="0"/>
              <a:t>, non-</a:t>
            </a:r>
            <a:r>
              <a:rPr lang="fr-BE" sz="1400" dirty="0" err="1" smtClean="0"/>
              <a:t>discriminatory</a:t>
            </a:r>
            <a:endParaRPr lang="fr-BE" sz="1400" dirty="0"/>
          </a:p>
          <a:p>
            <a:pPr marL="0" indent="0">
              <a:lnSpc>
                <a:spcPct val="90000"/>
              </a:lnSpc>
              <a:buNone/>
            </a:pPr>
            <a:r>
              <a:rPr lang="fr-BE" b="0" dirty="0" smtClean="0">
                <a:solidFill>
                  <a:schemeClr val="tx2"/>
                </a:solidFill>
              </a:rPr>
              <a:t>Independence</a:t>
            </a:r>
            <a:r>
              <a:rPr lang="fr-BE" b="0" dirty="0">
                <a:solidFill>
                  <a:schemeClr val="tx2"/>
                </a:solidFill>
              </a:rPr>
              <a:t> </a:t>
            </a:r>
            <a:r>
              <a:rPr lang="fr-BE" sz="1400" dirty="0" smtClean="0"/>
              <a:t>- </a:t>
            </a:r>
            <a:r>
              <a:rPr lang="fr-BE" sz="1400" dirty="0" err="1"/>
              <a:t>from</a:t>
            </a:r>
            <a:r>
              <a:rPr lang="fr-BE" sz="1400" dirty="0"/>
              <a:t> </a:t>
            </a:r>
            <a:r>
              <a:rPr lang="fr-BE" sz="1400" dirty="0" err="1"/>
              <a:t>political</a:t>
            </a:r>
            <a:r>
              <a:rPr lang="fr-BE" sz="1400" dirty="0"/>
              <a:t>, </a:t>
            </a:r>
            <a:r>
              <a:rPr lang="fr-BE" sz="1400" dirty="0" err="1"/>
              <a:t>economic</a:t>
            </a:r>
            <a:r>
              <a:rPr lang="fr-BE" sz="1400" dirty="0" smtClean="0"/>
              <a:t>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BE" sz="1400" dirty="0" smtClean="0"/>
              <a:t> 		        </a:t>
            </a:r>
            <a:r>
              <a:rPr lang="fr-BE" sz="1400" dirty="0" err="1" smtClean="0"/>
              <a:t>military</a:t>
            </a:r>
            <a:r>
              <a:rPr lang="fr-BE" sz="1400" dirty="0" smtClean="0"/>
              <a:t> </a:t>
            </a:r>
            <a:r>
              <a:rPr lang="fr-BE" sz="1400" dirty="0"/>
              <a:t>or </a:t>
            </a:r>
            <a:r>
              <a:rPr lang="fr-BE" sz="1400" dirty="0" err="1"/>
              <a:t>other</a:t>
            </a:r>
            <a:r>
              <a:rPr lang="fr-BE" sz="1400" dirty="0"/>
              <a:t> </a:t>
            </a:r>
            <a:r>
              <a:rPr lang="fr-BE" sz="1400" dirty="0" err="1" smtClean="0"/>
              <a:t>aims</a:t>
            </a:r>
            <a:endParaRPr lang="fr-BE" sz="14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endParaRPr lang="fr-BE" sz="20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fr-BE" sz="1600" b="0" dirty="0" smtClean="0">
                <a:solidFill>
                  <a:srgbClr val="FF0000"/>
                </a:solidFill>
              </a:rPr>
              <a:t>EU </a:t>
            </a:r>
            <a:r>
              <a:rPr lang="fr-BE" sz="1600" b="0" dirty="0" err="1" smtClean="0">
                <a:solidFill>
                  <a:srgbClr val="FF0000"/>
                </a:solidFill>
              </a:rPr>
              <a:t>humanitarian</a:t>
            </a:r>
            <a:r>
              <a:rPr lang="fr-BE" sz="1600" b="0" dirty="0" smtClean="0">
                <a:solidFill>
                  <a:srgbClr val="FF0000"/>
                </a:solidFill>
              </a:rPr>
              <a:t> </a:t>
            </a:r>
            <a:r>
              <a:rPr lang="fr-BE" sz="1600" b="0" dirty="0" err="1" smtClean="0">
                <a:solidFill>
                  <a:srgbClr val="FF0000"/>
                </a:solidFill>
              </a:rPr>
              <a:t>aid</a:t>
            </a:r>
            <a:r>
              <a:rPr lang="fr-BE" sz="1600" b="0" dirty="0" smtClean="0">
                <a:solidFill>
                  <a:srgbClr val="FF0000"/>
                </a:solidFill>
              </a:rPr>
              <a:t> </a:t>
            </a:r>
            <a:r>
              <a:rPr lang="fr-BE" sz="1600" b="0" dirty="0" err="1" smtClean="0">
                <a:solidFill>
                  <a:srgbClr val="FF0000"/>
                </a:solidFill>
              </a:rPr>
              <a:t>is</a:t>
            </a:r>
            <a:r>
              <a:rPr lang="fr-BE" sz="1600" b="0" dirty="0" smtClean="0">
                <a:solidFill>
                  <a:srgbClr val="FF0000"/>
                </a:solidFill>
              </a:rPr>
              <a:t> </a:t>
            </a:r>
            <a:r>
              <a:rPr lang="fr-BE" sz="1600" b="0" u="sng" dirty="0" smtClean="0">
                <a:solidFill>
                  <a:srgbClr val="FF0000"/>
                </a:solidFill>
              </a:rPr>
              <a:t>not</a:t>
            </a:r>
            <a:r>
              <a:rPr lang="fr-BE" sz="1600" b="0" dirty="0" smtClean="0">
                <a:solidFill>
                  <a:srgbClr val="FF0000"/>
                </a:solidFill>
              </a:rPr>
              <a:t> a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fr-BE" sz="1600" b="0" dirty="0" err="1" smtClean="0">
                <a:solidFill>
                  <a:srgbClr val="FF0000"/>
                </a:solidFill>
              </a:rPr>
              <a:t>crisis</a:t>
            </a:r>
            <a:r>
              <a:rPr lang="fr-BE" sz="1600" b="0" dirty="0" smtClean="0">
                <a:solidFill>
                  <a:srgbClr val="FF0000"/>
                </a:solidFill>
              </a:rPr>
              <a:t> management </a:t>
            </a:r>
            <a:r>
              <a:rPr lang="fr-BE" sz="1600" b="0" dirty="0" err="1" smtClean="0">
                <a:solidFill>
                  <a:srgbClr val="FF0000"/>
                </a:solidFill>
              </a:rPr>
              <a:t>tool</a:t>
            </a:r>
            <a:endParaRPr lang="fr-BE" sz="1600" b="0" dirty="0" smtClean="0">
              <a:solidFill>
                <a:srgbClr val="FF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5536" y="5805264"/>
            <a:ext cx="363593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BE" sz="1100" b="0" dirty="0" smtClean="0">
                <a:solidFill>
                  <a:srgbClr val="003366"/>
                </a:solidFill>
                <a:latin typeface="Tahoma" pitchFamily="34" charset="0"/>
              </a:rPr>
              <a:t>(P.15 of the European </a:t>
            </a:r>
            <a:r>
              <a:rPr lang="fr-BE" sz="1100" b="0" dirty="0">
                <a:solidFill>
                  <a:srgbClr val="003366"/>
                </a:solidFill>
                <a:latin typeface="Tahoma" pitchFamily="34" charset="0"/>
              </a:rPr>
              <a:t>Consensus on </a:t>
            </a:r>
            <a:r>
              <a:rPr lang="fr-BE" sz="1100" b="0" dirty="0" err="1">
                <a:solidFill>
                  <a:srgbClr val="003366"/>
                </a:solidFill>
                <a:latin typeface="Tahoma" pitchFamily="34" charset="0"/>
              </a:rPr>
              <a:t>Humanitarian</a:t>
            </a:r>
            <a:r>
              <a:rPr lang="fr-BE" sz="1100" b="0" dirty="0">
                <a:solidFill>
                  <a:srgbClr val="003366"/>
                </a:solidFill>
                <a:latin typeface="Tahoma" pitchFamily="34" charset="0"/>
              </a:rPr>
              <a:t> </a:t>
            </a:r>
            <a:r>
              <a:rPr lang="fr-BE" sz="1100" b="0" dirty="0" err="1">
                <a:solidFill>
                  <a:srgbClr val="003366"/>
                </a:solidFill>
                <a:latin typeface="Tahoma" pitchFamily="34" charset="0"/>
              </a:rPr>
              <a:t>Aid</a:t>
            </a:r>
            <a:r>
              <a:rPr lang="fr-BE" sz="1100" b="0" dirty="0">
                <a:solidFill>
                  <a:srgbClr val="003366"/>
                </a:solidFill>
                <a:latin typeface="Tahoma" pitchFamily="34" charset="0"/>
              </a:rPr>
              <a:t>)</a:t>
            </a:r>
            <a:endParaRPr lang="en-GB" sz="1100" b="0" dirty="0">
              <a:solidFill>
                <a:srgbClr val="003366"/>
              </a:solidFill>
              <a:latin typeface="Tahoma" pitchFamily="34" charset="0"/>
            </a:endParaRPr>
          </a:p>
        </p:txBody>
      </p:sp>
      <p:pic>
        <p:nvPicPr>
          <p:cNvPr id="6" name="Picture 4" descr="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4293096"/>
            <a:ext cx="367240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902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628800"/>
            <a:ext cx="6336704" cy="648072"/>
          </a:xfrm>
        </p:spPr>
        <p:txBody>
          <a:bodyPr/>
          <a:lstStyle/>
          <a:p>
            <a:pPr indent="0" eaLnBrk="1" hangingPunct="1"/>
            <a:r>
              <a:rPr lang="fr-BE" altLang="en-US" sz="2400" dirty="0" err="1" smtClean="0"/>
              <a:t>Comprehensive</a:t>
            </a:r>
            <a:r>
              <a:rPr lang="fr-BE" altLang="en-US" sz="2400" dirty="0" smtClean="0"/>
              <a:t> </a:t>
            </a:r>
            <a:r>
              <a:rPr lang="fr-BE" altLang="en-US" sz="2400" dirty="0" err="1" smtClean="0"/>
              <a:t>Approach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  </a:t>
            </a:r>
            <a:endParaRPr lang="fr-BE" alt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2962275"/>
            <a:ext cx="8229600" cy="2276475"/>
          </a:xfrm>
        </p:spPr>
        <p:txBody>
          <a:bodyPr/>
          <a:lstStyle/>
          <a:p>
            <a:pPr eaLnBrk="1" hangingPunct="1"/>
            <a:r>
              <a:rPr lang="fr-BE" altLang="en-US" smtClean="0"/>
              <a:t> </a:t>
            </a: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334963" y="342900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>
                <a:solidFill>
                  <a:schemeClr val="bg1"/>
                </a:solidFill>
                <a:latin typeface="Arial Narrow" pitchFamily="34" charset="0"/>
              </a:rPr>
              <a:t>Diplomatic</a:t>
            </a:r>
          </a:p>
          <a:p>
            <a:pPr>
              <a:defRPr/>
            </a:pPr>
            <a:r>
              <a:rPr lang="en-GB" altLang="en-US" sz="1400">
                <a:solidFill>
                  <a:schemeClr val="bg1"/>
                </a:solidFill>
                <a:latin typeface="Arial Narrow" pitchFamily="34" charset="0"/>
              </a:rPr>
              <a:t>actions</a:t>
            </a: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1582738" y="342900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Economic</a:t>
            </a:r>
          </a:p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Sanctions</a:t>
            </a:r>
          </a:p>
        </p:txBody>
      </p:sp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2830513" y="342900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CSDP</a:t>
            </a:r>
          </a:p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Activity</a:t>
            </a: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4079875" y="342900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 algn="ctr"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Development </a:t>
            </a:r>
          </a:p>
          <a:p>
            <a:pPr algn="ctr"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Aid</a:t>
            </a:r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985125" y="271145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Humanitarian</a:t>
            </a:r>
          </a:p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Assistance </a:t>
            </a: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5384800" y="342265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Conflict</a:t>
            </a:r>
          </a:p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Prevention</a:t>
            </a:r>
          </a:p>
          <a:p>
            <a:pPr>
              <a:defRPr/>
            </a:pPr>
            <a:r>
              <a:rPr lang="en-GB" altLang="en-US" sz="1400" dirty="0">
                <a:solidFill>
                  <a:schemeClr val="bg1"/>
                </a:solidFill>
                <a:latin typeface="Arial Narrow" pitchFamily="34" charset="0"/>
              </a:rPr>
              <a:t>measures</a:t>
            </a:r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auto">
          <a:xfrm>
            <a:off x="6638925" y="3429000"/>
            <a:ext cx="1079500" cy="914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>
              <a:defRPr/>
            </a:pPr>
            <a:r>
              <a:rPr lang="en-GB" altLang="en-US" sz="1400">
                <a:solidFill>
                  <a:schemeClr val="bg1"/>
                </a:solidFill>
                <a:latin typeface="Arial Narrow" pitchFamily="34" charset="0"/>
              </a:rPr>
              <a:t>JHA, TRADE,</a:t>
            </a:r>
          </a:p>
          <a:p>
            <a:pPr>
              <a:defRPr/>
            </a:pPr>
            <a:r>
              <a:rPr lang="en-GB" altLang="en-US" sz="1400">
                <a:solidFill>
                  <a:schemeClr val="bg1"/>
                </a:solidFill>
                <a:latin typeface="Arial Narrow" pitchFamily="34" charset="0"/>
              </a:rPr>
              <a:t> CLIMA,…</a:t>
            </a: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133350" y="2830513"/>
            <a:ext cx="8928100" cy="185578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BE" altLang="en-U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370263" y="3014663"/>
            <a:ext cx="1993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en-US" sz="1400">
                <a:solidFill>
                  <a:srgbClr val="000066"/>
                </a:solidFill>
                <a:latin typeface="Arial" charset="0"/>
                <a:cs typeface="Arial" charset="0"/>
              </a:rPr>
              <a:t>Range of EU options </a:t>
            </a:r>
          </a:p>
        </p:txBody>
      </p:sp>
      <p:sp>
        <p:nvSpPr>
          <p:cNvPr id="17421" name="AutoShape 16"/>
          <p:cNvSpPr>
            <a:spLocks noChangeArrowheads="1"/>
          </p:cNvSpPr>
          <p:nvPr/>
        </p:nvSpPr>
        <p:spPr bwMode="auto">
          <a:xfrm>
            <a:off x="2784475" y="1916113"/>
            <a:ext cx="3384550" cy="935037"/>
          </a:xfrm>
          <a:prstGeom prst="irregularSeal1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GB" altLang="en-US" sz="1800">
                <a:latin typeface="Arial Narrow" pitchFamily="34" charset="0"/>
              </a:rPr>
              <a:t>          Crisis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3602038" y="4797425"/>
            <a:ext cx="1474787" cy="168275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BE" altLang="en-US" sz="1400">
              <a:solidFill>
                <a:srgbClr val="000066"/>
              </a:solidFill>
            </a:endParaRPr>
          </a:p>
          <a:p>
            <a:pPr algn="ctr"/>
            <a:endParaRPr lang="fr-BE" altLang="en-US" sz="1400">
              <a:solidFill>
                <a:srgbClr val="000066"/>
              </a:solidFill>
            </a:endParaRPr>
          </a:p>
          <a:p>
            <a:pPr algn="ctr"/>
            <a:endParaRPr lang="fr-BE" altLang="en-US" sz="1400">
              <a:solidFill>
                <a:srgbClr val="000066"/>
              </a:solidFill>
            </a:endParaRPr>
          </a:p>
          <a:p>
            <a:pPr algn="ctr"/>
            <a:endParaRPr lang="fr-BE" altLang="en-US" sz="1200">
              <a:solidFill>
                <a:srgbClr val="000066"/>
              </a:solidFill>
            </a:endParaRPr>
          </a:p>
          <a:p>
            <a:pPr algn="ctr"/>
            <a:endParaRPr lang="fr-BE" altLang="en-US" sz="1200">
              <a:solidFill>
                <a:srgbClr val="000066"/>
              </a:solidFill>
            </a:endParaRPr>
          </a:p>
          <a:p>
            <a:pPr algn="ctr"/>
            <a:endParaRPr lang="fr-BE" altLang="en-US" sz="1200">
              <a:solidFill>
                <a:srgbClr val="000066"/>
              </a:solidFill>
            </a:endParaRPr>
          </a:p>
          <a:p>
            <a:pPr algn="ctr"/>
            <a:endParaRPr lang="fr-BE" altLang="en-US" sz="1200">
              <a:solidFill>
                <a:srgbClr val="000066"/>
              </a:solidFill>
            </a:endParaRPr>
          </a:p>
          <a:p>
            <a:pPr algn="ctr"/>
            <a:r>
              <a:rPr lang="fr-BE" altLang="en-US" sz="1200">
                <a:solidFill>
                  <a:srgbClr val="000066"/>
                </a:solidFill>
              </a:rPr>
              <a:t>political</a:t>
            </a:r>
          </a:p>
          <a:p>
            <a:pPr algn="ctr"/>
            <a:r>
              <a:rPr lang="fr-BE" altLang="en-US" sz="1200">
                <a:solidFill>
                  <a:srgbClr val="000066"/>
                </a:solidFill>
              </a:rPr>
              <a:t>framework</a:t>
            </a:r>
          </a:p>
          <a:p>
            <a:pPr algn="ctr"/>
            <a:r>
              <a:rPr lang="fr-BE" altLang="en-US" sz="1200">
                <a:solidFill>
                  <a:srgbClr val="000066"/>
                </a:solidFill>
              </a:rPr>
              <a:t>for</a:t>
            </a:r>
          </a:p>
          <a:p>
            <a:pPr algn="ctr"/>
            <a:r>
              <a:rPr lang="fr-BE" altLang="en-US" sz="1200">
                <a:solidFill>
                  <a:srgbClr val="000066"/>
                </a:solidFill>
              </a:rPr>
              <a:t>crisis approach</a:t>
            </a:r>
          </a:p>
          <a:p>
            <a:pPr algn="ctr"/>
            <a:r>
              <a:rPr lang="fr-BE" altLang="en-US" sz="1200">
                <a:solidFill>
                  <a:srgbClr val="000066"/>
                </a:solidFill>
              </a:rPr>
              <a:t> (</a:t>
            </a:r>
            <a:r>
              <a:rPr lang="fr-BE" altLang="en-US">
                <a:solidFill>
                  <a:srgbClr val="000066"/>
                </a:solidFill>
              </a:rPr>
              <a:t> </a:t>
            </a:r>
            <a:endParaRPr lang="en-US" altLang="en-US">
              <a:solidFill>
                <a:srgbClr val="000066"/>
              </a:solidFill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 bwMode="auto">
          <a:xfrm>
            <a:off x="4787414" y="2235200"/>
            <a:ext cx="203688" cy="220663"/>
          </a:xfrm>
          <a:prstGeom prst="ellipse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39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4848" y="1340247"/>
            <a:ext cx="8229600" cy="936625"/>
          </a:xfrm>
        </p:spPr>
        <p:txBody>
          <a:bodyPr/>
          <a:lstStyle/>
          <a:p>
            <a:pPr marL="0" indent="0" algn="ctr"/>
            <a:r>
              <a:rPr lang="fr-BE" sz="2400" dirty="0" err="1" smtClean="0"/>
              <a:t>Chronic</a:t>
            </a:r>
            <a:r>
              <a:rPr lang="fr-BE" sz="2400" dirty="0" smtClean="0"/>
              <a:t> and long-</a:t>
            </a:r>
            <a:r>
              <a:rPr lang="fr-BE" sz="2400" dirty="0" err="1" smtClean="0"/>
              <a:t>term</a:t>
            </a:r>
            <a:r>
              <a:rPr lang="fr-BE" sz="2400" dirty="0" smtClean="0"/>
              <a:t> crises?</a:t>
            </a:r>
            <a:endParaRPr lang="en-GB" sz="240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15234" y="2924945"/>
            <a:ext cx="8229600" cy="7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endParaRPr lang="fr-BE" sz="1600" b="0" dirty="0" smtClean="0">
              <a:solidFill>
                <a:srgbClr val="FF00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8364538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 descr="G:\2\COMMON\PHOTOs\Chad - Darfur refugees in Eastern Chad camps - UNHCR - Dec 2011\0455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860800"/>
            <a:ext cx="3827462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3888432" cy="252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019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4848" y="1340247"/>
            <a:ext cx="8229600" cy="936625"/>
          </a:xfrm>
        </p:spPr>
        <p:txBody>
          <a:bodyPr/>
          <a:lstStyle/>
          <a:p>
            <a:pPr marL="0" indent="0" algn="ctr"/>
            <a:r>
              <a:rPr lang="fr-BE" sz="2800" dirty="0" err="1" smtClean="0"/>
              <a:t>Resilience</a:t>
            </a:r>
            <a:r>
              <a:rPr lang="fr-BE" sz="2800" dirty="0" smtClean="0"/>
              <a:t> / </a:t>
            </a:r>
            <a:r>
              <a:rPr lang="fr-BE" sz="2800" dirty="0" err="1" smtClean="0"/>
              <a:t>Disaster</a:t>
            </a:r>
            <a:r>
              <a:rPr lang="fr-BE" sz="2800" dirty="0" smtClean="0"/>
              <a:t> </a:t>
            </a:r>
            <a:r>
              <a:rPr lang="fr-BE" sz="2800" dirty="0" err="1" smtClean="0"/>
              <a:t>Risk</a:t>
            </a:r>
            <a:r>
              <a:rPr lang="fr-BE" sz="2800" dirty="0" smtClean="0"/>
              <a:t> </a:t>
            </a:r>
            <a:r>
              <a:rPr lang="fr-BE" sz="2800" dirty="0" err="1" smtClean="0"/>
              <a:t>Reduction</a:t>
            </a:r>
            <a:endParaRPr lang="en-GB" sz="2400" b="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22834" y="2797997"/>
            <a:ext cx="8229600" cy="365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endParaRPr lang="fr-BE" sz="1600" b="0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34" y="2564904"/>
            <a:ext cx="8325630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019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_template_bluebanner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PPT_template_bluebanner_EN</Template>
  <TotalTime>5920</TotalTime>
  <Words>856</Words>
  <Application>Microsoft Macintosh PowerPoint</Application>
  <PresentationFormat>On-screen Show (4:3)</PresentationFormat>
  <Paragraphs>191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PPT_template_bluebanner_EN</vt:lpstr>
      <vt:lpstr>Worksheet</vt:lpstr>
      <vt:lpstr>PowerPoint Presentation</vt:lpstr>
      <vt:lpstr>Questions</vt:lpstr>
      <vt:lpstr>PowerPoint Presentation</vt:lpstr>
      <vt:lpstr>PowerPoint Presentation</vt:lpstr>
      <vt:lpstr>Two complementary tools:</vt:lpstr>
      <vt:lpstr>Humanitarian principles - precondition for access to victims</vt:lpstr>
      <vt:lpstr>Comprehensive Approach   </vt:lpstr>
      <vt:lpstr>Chronic and long-term crises?</vt:lpstr>
      <vt:lpstr>Resilience / Disaster Risk Reduction</vt:lpstr>
      <vt:lpstr>Emergency Response Centre: ERC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JONYNAS Ignas (ECHO)</dc:creator>
  <cp:lastModifiedBy>Ralf Otto</cp:lastModifiedBy>
  <cp:revision>73</cp:revision>
  <cp:lastPrinted>2013-06-19T15:12:11Z</cp:lastPrinted>
  <dcterms:created xsi:type="dcterms:W3CDTF">2012-07-02T08:04:03Z</dcterms:created>
  <dcterms:modified xsi:type="dcterms:W3CDTF">2015-05-08T13:08:30Z</dcterms:modified>
</cp:coreProperties>
</file>